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87572" autoAdjust="0"/>
  </p:normalViewPr>
  <p:slideViewPr>
    <p:cSldViewPr>
      <p:cViewPr>
        <p:scale>
          <a:sx n="70" d="100"/>
          <a:sy n="70" d="100"/>
        </p:scale>
        <p:origin x="-35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D2C3-83B1-4F65-BB52-A44E7F8A790D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92A9E-234C-4813-9EF9-0DD4E9D50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9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Rhaid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sefydliadau</a:t>
            </a:r>
            <a:r>
              <a:rPr lang="en-GB" dirty="0" smtClean="0"/>
              <a:t> </a:t>
            </a:r>
            <a:r>
              <a:rPr lang="en-GB" dirty="0" err="1" smtClean="0"/>
              <a:t>twristiaeth</a:t>
            </a:r>
            <a:r>
              <a:rPr lang="en-GB" dirty="0" smtClean="0"/>
              <a:t> </a:t>
            </a:r>
            <a:r>
              <a:rPr lang="en-GB" dirty="0" err="1" smtClean="0"/>
              <a:t>fodloni</a:t>
            </a:r>
            <a:r>
              <a:rPr lang="en-GB" dirty="0" smtClean="0"/>
              <a:t> </a:t>
            </a:r>
            <a:r>
              <a:rPr lang="en-GB" dirty="0" err="1" smtClean="0"/>
              <a:t>anghenion</a:t>
            </a:r>
            <a:r>
              <a:rPr lang="en-GB" dirty="0" smtClean="0"/>
              <a:t> a </a:t>
            </a:r>
            <a:r>
              <a:rPr lang="en-GB" dirty="0" err="1" smtClean="0"/>
              <a:t>disgwyliadau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cwsmeriaid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gwneud</a:t>
            </a:r>
            <a:r>
              <a:rPr lang="en-GB" dirty="0" smtClean="0"/>
              <a:t> </a:t>
            </a:r>
            <a:r>
              <a:rPr lang="en-GB" dirty="0" err="1" smtClean="0"/>
              <a:t>hyn</a:t>
            </a:r>
            <a:r>
              <a:rPr lang="en-GB" dirty="0" smtClean="0"/>
              <a:t>, </a:t>
            </a:r>
            <a:r>
              <a:rPr lang="en-GB" dirty="0" err="1" smtClean="0"/>
              <a:t>rhaid</a:t>
            </a:r>
            <a:r>
              <a:rPr lang="en-GB" dirty="0" smtClean="0"/>
              <a:t> </a:t>
            </a:r>
            <a:r>
              <a:rPr lang="en-GB" dirty="0" err="1" smtClean="0"/>
              <a:t>iddynt</a:t>
            </a:r>
            <a:r>
              <a:rPr lang="en-GB" dirty="0" smtClean="0"/>
              <a:t> </a:t>
            </a:r>
            <a:r>
              <a:rPr lang="en-GB" dirty="0" err="1" smtClean="0"/>
              <a:t>ddarparu</a:t>
            </a:r>
            <a:r>
              <a:rPr lang="en-GB" dirty="0" smtClean="0"/>
              <a:t> </a:t>
            </a:r>
            <a:r>
              <a:rPr lang="en-GB" dirty="0" err="1" smtClean="0"/>
              <a:t>lefel</a:t>
            </a:r>
            <a:r>
              <a:rPr lang="en-GB" dirty="0" smtClean="0"/>
              <a:t> </a:t>
            </a:r>
            <a:r>
              <a:rPr lang="en-GB" dirty="0" err="1" smtClean="0"/>
              <a:t>uchel</a:t>
            </a:r>
            <a:r>
              <a:rPr lang="en-GB" dirty="0" smtClean="0"/>
              <a:t> o </a:t>
            </a:r>
            <a:r>
              <a:rPr lang="en-GB" dirty="0" err="1" smtClean="0"/>
              <a:t>wasanaeth</a:t>
            </a:r>
            <a:r>
              <a:rPr lang="en-GB" dirty="0" smtClean="0"/>
              <a:t> </a:t>
            </a:r>
            <a:r>
              <a:rPr lang="en-GB" dirty="0" err="1" smtClean="0"/>
              <a:t>cwsmeriaid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Pan </a:t>
            </a:r>
            <a:r>
              <a:rPr lang="en-GB" dirty="0" err="1" smtClean="0"/>
              <a:t>ddarperir</a:t>
            </a:r>
            <a:r>
              <a:rPr lang="en-GB" dirty="0" smtClean="0"/>
              <a:t> </a:t>
            </a:r>
            <a:r>
              <a:rPr lang="en-GB" dirty="0" err="1" smtClean="0"/>
              <a:t>gwasanaeth</a:t>
            </a:r>
            <a:r>
              <a:rPr lang="en-GB" dirty="0" smtClean="0"/>
              <a:t> </a:t>
            </a:r>
            <a:r>
              <a:rPr lang="en-GB" dirty="0" err="1" smtClean="0"/>
              <a:t>cwsmeriaid</a:t>
            </a:r>
            <a:r>
              <a:rPr lang="en-GB" dirty="0" smtClean="0"/>
              <a:t> da, </a:t>
            </a:r>
            <a:r>
              <a:rPr lang="en-GB" dirty="0" err="1" smtClean="0"/>
              <a:t>mae’n</a:t>
            </a:r>
            <a:r>
              <a:rPr lang="en-GB" dirty="0" smtClean="0"/>
              <a:t> </a:t>
            </a:r>
            <a:r>
              <a:rPr lang="en-GB" dirty="0" err="1" smtClean="0"/>
              <a:t>debygol</a:t>
            </a:r>
            <a:r>
              <a:rPr lang="en-GB" dirty="0" smtClean="0"/>
              <a:t> y </a:t>
            </a:r>
            <a:r>
              <a:rPr lang="en-GB" dirty="0" err="1" smtClean="0"/>
              <a:t>bydd</a:t>
            </a:r>
            <a:r>
              <a:rPr lang="en-GB" dirty="0" smtClean="0"/>
              <a:t> </a:t>
            </a:r>
            <a:r>
              <a:rPr lang="en-GB" dirty="0" err="1" smtClean="0"/>
              <a:t>effeithiau</a:t>
            </a:r>
            <a:r>
              <a:rPr lang="en-GB" dirty="0" smtClean="0"/>
              <a:t> </a:t>
            </a:r>
            <a:r>
              <a:rPr lang="en-GB" dirty="0" err="1" smtClean="0"/>
              <a:t>cadarnhaol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y </a:t>
            </a:r>
            <a:r>
              <a:rPr lang="en-GB" dirty="0" err="1" smtClean="0"/>
              <a:t>sefydliad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err="1" smtClean="0"/>
              <a:t>Fodd</a:t>
            </a:r>
            <a:r>
              <a:rPr lang="en-GB" dirty="0" smtClean="0"/>
              <a:t> </a:t>
            </a:r>
            <a:r>
              <a:rPr lang="en-GB" dirty="0" err="1" smtClean="0"/>
              <a:t>bynnag</a:t>
            </a:r>
            <a:r>
              <a:rPr lang="en-GB" dirty="0" smtClean="0"/>
              <a:t>, pan </a:t>
            </a:r>
            <a:r>
              <a:rPr lang="en-GB" dirty="0" err="1" smtClean="0"/>
              <a:t>fydd</a:t>
            </a:r>
            <a:r>
              <a:rPr lang="en-GB" dirty="0" smtClean="0"/>
              <a:t> y </a:t>
            </a:r>
            <a:r>
              <a:rPr lang="en-GB" dirty="0" err="1" smtClean="0"/>
              <a:t>gwasanaeth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cwsmeriaid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wael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mae’n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debygol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bydd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effeithiau’n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negyddol</a:t>
            </a:r>
            <a:r>
              <a:rPr lang="en-GB" baseline="0" dirty="0" smtClean="0"/>
              <a:t>. </a:t>
            </a:r>
            <a:r>
              <a:rPr lang="en-GB" dirty="0" smtClean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9E-234C-4813-9EF9-0DD4E9D504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4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Ni all </a:t>
            </a:r>
            <a:r>
              <a:rPr lang="en-GB" dirty="0" err="1" smtClean="0"/>
              <a:t>cwsmeriaid</a:t>
            </a:r>
            <a:r>
              <a:rPr lang="en-GB" dirty="0" smtClean="0"/>
              <a:t> </a:t>
            </a:r>
            <a:r>
              <a:rPr lang="en-GB" dirty="0" err="1" smtClean="0"/>
              <a:t>sefydliadau</a:t>
            </a:r>
            <a:r>
              <a:rPr lang="en-GB" dirty="0" smtClean="0"/>
              <a:t> </a:t>
            </a:r>
            <a:r>
              <a:rPr lang="en-GB" dirty="0" err="1" smtClean="0"/>
              <a:t>twristiaeth</a:t>
            </a:r>
            <a:r>
              <a:rPr lang="en-GB" dirty="0" smtClean="0"/>
              <a:t> </a:t>
            </a:r>
            <a:r>
              <a:rPr lang="en-GB" dirty="0" err="1" smtClean="0"/>
              <a:t>fwynhau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hunain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nad</a:t>
            </a:r>
            <a:r>
              <a:rPr lang="en-GB" dirty="0" smtClean="0"/>
              <a:t> </a:t>
            </a:r>
            <a:r>
              <a:rPr lang="en-GB" dirty="0" err="1" smtClean="0"/>
              <a:t>ydynt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teimlo’n</a:t>
            </a:r>
            <a:r>
              <a:rPr lang="en-GB" dirty="0" smtClean="0"/>
              <a:t> </a:t>
            </a:r>
            <a:r>
              <a:rPr lang="en-GB" dirty="0" err="1" smtClean="0"/>
              <a:t>ddiogel</a:t>
            </a:r>
            <a:r>
              <a:rPr lang="en-GB" dirty="0" smtClean="0"/>
              <a:t> ac </a:t>
            </a:r>
            <a:r>
              <a:rPr lang="en-GB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ganddynt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ffydd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tywyswyr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hyfforddwyr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neu’r</a:t>
            </a:r>
            <a:r>
              <a:rPr lang="en-GB" baseline="0" dirty="0" smtClean="0"/>
              <a:t> staff </a:t>
            </a:r>
            <a:r>
              <a:rPr lang="en-GB" baseline="0" dirty="0" err="1" smtClean="0"/>
              <a:t>eraill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darparu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gwasanaeth</a:t>
            </a:r>
            <a:r>
              <a:rPr lang="en-GB" baseline="0" dirty="0" smtClean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Felly, </a:t>
            </a:r>
            <a:r>
              <a:rPr lang="en-GB" dirty="0" err="1" smtClean="0"/>
              <a:t>mae</a:t>
            </a:r>
            <a:r>
              <a:rPr lang="en-GB" dirty="0" smtClean="0"/>
              <a:t> </a:t>
            </a:r>
            <a:r>
              <a:rPr lang="en-GB" dirty="0" err="1" smtClean="0"/>
              <a:t>darparu</a:t>
            </a:r>
            <a:r>
              <a:rPr lang="en-GB" dirty="0" smtClean="0"/>
              <a:t> </a:t>
            </a:r>
            <a:r>
              <a:rPr lang="en-GB" dirty="0" err="1" smtClean="0"/>
              <a:t>amgylchedd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diogel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risgiau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wedi’u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a’u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lleihau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a’r</a:t>
            </a:r>
            <a:r>
              <a:rPr lang="en-GB" baseline="0" dirty="0" smtClean="0"/>
              <a:t> staff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hyderus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rolau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helpu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wneud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gwsmeriaid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ymlacio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mwynhau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hunain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gan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helpu</a:t>
            </a:r>
            <a:r>
              <a:rPr lang="en-GB" baseline="0" dirty="0" smtClean="0"/>
              <a:t> felly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ddarparu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gwasanaeth</a:t>
            </a:r>
            <a:r>
              <a:rPr lang="en-GB" baseline="0" dirty="0" smtClean="0"/>
              <a:t> da</a:t>
            </a:r>
            <a:r>
              <a:rPr lang="en-GB" dirty="0" smtClean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9E-234C-4813-9EF9-0DD4E9D5049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66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9E-234C-4813-9EF9-0DD4E9D504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0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Mae </a:t>
            </a:r>
            <a:r>
              <a:rPr lang="en-GB" dirty="0" err="1" smtClean="0"/>
              <a:t>sefydliadau</a:t>
            </a:r>
            <a:r>
              <a:rPr lang="en-GB" dirty="0" smtClean="0"/>
              <a:t> </a:t>
            </a:r>
            <a:r>
              <a:rPr lang="en-GB" dirty="0" err="1" smtClean="0"/>
              <a:t>twristiaeth</a:t>
            </a:r>
            <a:r>
              <a:rPr lang="en-GB" dirty="0" smtClean="0"/>
              <a:t> am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gynifer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bobl</a:t>
            </a:r>
            <a:r>
              <a:rPr lang="en-GB" baseline="0" dirty="0" smtClean="0"/>
              <a:t> ag </a:t>
            </a:r>
            <a:r>
              <a:rPr lang="en-GB" baseline="0" dirty="0" err="1" smtClean="0"/>
              <a:t>sy’n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bosibl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brynu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cynhyrchion</a:t>
            </a:r>
            <a:r>
              <a:rPr lang="en-GB" dirty="0" smtClean="0"/>
              <a:t>.  </a:t>
            </a:r>
          </a:p>
          <a:p>
            <a:endParaRPr lang="en-GB" dirty="0" smtClean="0"/>
          </a:p>
          <a:p>
            <a:r>
              <a:rPr lang="en-GB" dirty="0" smtClean="0"/>
              <a:t>Mae </a:t>
            </a:r>
            <a:r>
              <a:rPr lang="en-GB" dirty="0" err="1" smtClean="0"/>
              <a:t>gwasanaeth</a:t>
            </a:r>
            <a:r>
              <a:rPr lang="en-GB" dirty="0" smtClean="0"/>
              <a:t> </a:t>
            </a:r>
            <a:r>
              <a:rPr lang="en-GB" dirty="0" err="1" smtClean="0"/>
              <a:t>cwsmeriaid</a:t>
            </a:r>
            <a:r>
              <a:rPr lang="en-GB" dirty="0" smtClean="0"/>
              <a:t> da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effaith</a:t>
            </a:r>
            <a:r>
              <a:rPr lang="en-GB" dirty="0" smtClean="0"/>
              <a:t> </a:t>
            </a:r>
            <a:r>
              <a:rPr lang="en-GB" dirty="0" err="1" smtClean="0"/>
              <a:t>gadarnhaol</a:t>
            </a:r>
            <a:r>
              <a:rPr lang="en-GB" baseline="0" dirty="0" smtClean="0"/>
              <a:t> am </a:t>
            </a:r>
            <a:r>
              <a:rPr lang="en-GB" baseline="0" dirty="0" err="1" smtClean="0"/>
              <a:t>fod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sefydliad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fwy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tebygol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gynyddu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gwerthiannau</a:t>
            </a:r>
            <a:r>
              <a:rPr lang="en-GB" baseline="0" dirty="0" smtClean="0"/>
              <a:t> pan </a:t>
            </a:r>
            <a:r>
              <a:rPr lang="en-GB" baseline="0" dirty="0" err="1" smtClean="0"/>
              <a:t>fydd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gwsmeriaid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hapus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a’u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hanghenion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a’u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disgwyliadau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wedi’u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bodloni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9E-234C-4813-9EF9-0DD4E9D504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0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Mae </a:t>
            </a:r>
            <a:r>
              <a:rPr lang="en-GB" dirty="0" err="1" smtClean="0"/>
              <a:t>sefydliadau</a:t>
            </a:r>
            <a:r>
              <a:rPr lang="en-GB" dirty="0" smtClean="0"/>
              <a:t> </a:t>
            </a:r>
            <a:r>
              <a:rPr lang="en-GB" dirty="0" err="1" smtClean="0"/>
              <a:t>twristiaeth</a:t>
            </a:r>
            <a:r>
              <a:rPr lang="en-GB" dirty="0" smtClean="0"/>
              <a:t> am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gynifer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bobl</a:t>
            </a:r>
            <a:r>
              <a:rPr lang="en-GB" baseline="0" dirty="0" smtClean="0"/>
              <a:t> ag </a:t>
            </a:r>
            <a:r>
              <a:rPr lang="en-GB" baseline="0" dirty="0" err="1" smtClean="0"/>
              <a:t>sy’n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bosibl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brynu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cynhyrchion</a:t>
            </a:r>
            <a:r>
              <a:rPr lang="en-GB" dirty="0" smtClean="0"/>
              <a:t>.  </a:t>
            </a:r>
          </a:p>
          <a:p>
            <a:endParaRPr lang="en-GB" dirty="0" smtClean="0"/>
          </a:p>
          <a:p>
            <a:r>
              <a:rPr lang="en-GB" dirty="0" smtClean="0"/>
              <a:t>Mae </a:t>
            </a:r>
            <a:r>
              <a:rPr lang="en-GB" dirty="0" err="1" smtClean="0"/>
              <a:t>gwasanaeth</a:t>
            </a:r>
            <a:r>
              <a:rPr lang="en-GB" dirty="0" smtClean="0"/>
              <a:t> </a:t>
            </a:r>
            <a:r>
              <a:rPr lang="en-GB" dirty="0" err="1" smtClean="0"/>
              <a:t>cwsmeriaid</a:t>
            </a:r>
            <a:r>
              <a:rPr lang="en-GB" dirty="0" smtClean="0"/>
              <a:t> da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effaith</a:t>
            </a:r>
            <a:r>
              <a:rPr lang="en-GB" dirty="0" smtClean="0"/>
              <a:t> </a:t>
            </a:r>
            <a:r>
              <a:rPr lang="en-GB" dirty="0" err="1" smtClean="0"/>
              <a:t>gadarnhaol</a:t>
            </a:r>
            <a:r>
              <a:rPr lang="en-GB" baseline="0" dirty="0" smtClean="0"/>
              <a:t> am </a:t>
            </a:r>
            <a:r>
              <a:rPr lang="en-GB" baseline="0" dirty="0" err="1" smtClean="0"/>
              <a:t>fod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sefydliad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fwy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tebygol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gynyddu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gwerthiannau</a:t>
            </a:r>
            <a:r>
              <a:rPr lang="en-GB" baseline="0" dirty="0" smtClean="0"/>
              <a:t> pan </a:t>
            </a:r>
            <a:r>
              <a:rPr lang="en-GB" baseline="0" dirty="0" err="1" smtClean="0"/>
              <a:t>fydd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gwsmeriaid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hapus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a’u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hanghenion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a’u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disgwyliadau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wedi’u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bodloni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9E-234C-4813-9EF9-0DD4E9D504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4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Am </a:t>
            </a:r>
            <a:r>
              <a:rPr lang="en-GB" dirty="0" err="1" smtClean="0"/>
              <a:t>fod</a:t>
            </a:r>
            <a:r>
              <a:rPr lang="en-GB" dirty="0" smtClean="0"/>
              <a:t> </a:t>
            </a:r>
            <a:r>
              <a:rPr lang="en-GB" dirty="0" err="1" smtClean="0"/>
              <a:t>cwsmeriaid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profiad</a:t>
            </a:r>
            <a:r>
              <a:rPr lang="en-GB" dirty="0" smtClean="0"/>
              <a:t> da, </a:t>
            </a:r>
            <a:r>
              <a:rPr lang="en-GB" dirty="0" err="1" smtClean="0"/>
              <a:t>efallai</a:t>
            </a:r>
            <a:r>
              <a:rPr lang="en-GB" dirty="0" smtClean="0"/>
              <a:t> y </a:t>
            </a:r>
            <a:r>
              <a:rPr lang="en-GB" dirty="0" err="1" smtClean="0"/>
              <a:t>byddant</a:t>
            </a:r>
            <a:r>
              <a:rPr lang="en-GB" dirty="0" smtClean="0"/>
              <a:t> am </a:t>
            </a:r>
            <a:r>
              <a:rPr lang="en-GB" dirty="0" err="1" smtClean="0"/>
              <a:t>ddychwelyd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sefydliad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y </a:t>
            </a:r>
            <a:r>
              <a:rPr lang="en-GB" dirty="0" err="1" smtClean="0"/>
              <a:t>dyfodol</a:t>
            </a:r>
            <a:r>
              <a:rPr lang="en-GB" dirty="0" smtClean="0"/>
              <a:t> – </a:t>
            </a:r>
            <a:r>
              <a:rPr lang="en-GB" dirty="0" err="1" smtClean="0"/>
              <a:t>golyga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hyn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byddant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gwsmeriaid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mynych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busnes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ychwanegol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sefydliad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twristiaeth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gyda’r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gobaith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wneud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sefydliad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fwy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llwyddiannus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phroffidiol</a:t>
            </a:r>
            <a:r>
              <a:rPr lang="en-GB" baseline="0" dirty="0" smtClean="0"/>
              <a:t>.</a:t>
            </a:r>
            <a:r>
              <a:rPr lang="en-GB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9E-234C-4813-9EF9-0DD4E9D504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0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Mae </a:t>
            </a:r>
            <a:r>
              <a:rPr lang="en-GB" dirty="0" err="1" smtClean="0"/>
              <a:t>ailadrodd</a:t>
            </a:r>
            <a:r>
              <a:rPr lang="en-GB" dirty="0" smtClean="0"/>
              <a:t> </a:t>
            </a:r>
            <a:r>
              <a:rPr lang="en-GB" dirty="0" err="1" smtClean="0"/>
              <a:t>busnes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bwysig</a:t>
            </a:r>
            <a:r>
              <a:rPr lang="en-GB" dirty="0" smtClean="0"/>
              <a:t> </a:t>
            </a:r>
            <a:r>
              <a:rPr lang="en-GB" dirty="0" err="1" smtClean="0"/>
              <a:t>hefyd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sefydliadau</a:t>
            </a:r>
            <a:r>
              <a:rPr lang="en-GB" dirty="0" smtClean="0"/>
              <a:t> </a:t>
            </a:r>
            <a:r>
              <a:rPr lang="en-GB" dirty="0" err="1" smtClean="0"/>
              <a:t>twristiaeth</a:t>
            </a:r>
            <a:r>
              <a:rPr lang="en-GB" dirty="0" smtClean="0"/>
              <a:t> am </a:t>
            </a:r>
            <a:r>
              <a:rPr lang="en-GB" dirty="0" err="1" smtClean="0"/>
              <a:t>ddau</a:t>
            </a:r>
            <a:r>
              <a:rPr lang="en-GB" dirty="0" smtClean="0"/>
              <a:t> </a:t>
            </a:r>
            <a:r>
              <a:rPr lang="en-GB" dirty="0" err="1" smtClean="0"/>
              <a:t>reswm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gyntaf</a:t>
            </a:r>
            <a:r>
              <a:rPr lang="en-GB" dirty="0" smtClean="0"/>
              <a:t>, </a:t>
            </a:r>
            <a:r>
              <a:rPr lang="en-GB" dirty="0" err="1" smtClean="0"/>
              <a:t>mae</a:t>
            </a:r>
            <a:r>
              <a:rPr lang="en-GB" dirty="0" smtClean="0"/>
              <a:t> </a:t>
            </a:r>
            <a:r>
              <a:rPr lang="en-GB" dirty="0" err="1" smtClean="0"/>
              <a:t>ailadrodd</a:t>
            </a:r>
            <a:r>
              <a:rPr lang="en-GB" dirty="0" smtClean="0"/>
              <a:t> </a:t>
            </a:r>
            <a:r>
              <a:rPr lang="en-GB" dirty="0" err="1" smtClean="0"/>
              <a:t>busnes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golygu</a:t>
            </a:r>
            <a:r>
              <a:rPr lang="en-GB" baseline="0" dirty="0" smtClean="0"/>
              <a:t> bod </a:t>
            </a:r>
            <a:r>
              <a:rPr lang="en-GB" baseline="0" dirty="0" err="1" smtClean="0"/>
              <a:t>cwsmeriaid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ffyddlon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busnes</a:t>
            </a:r>
            <a:r>
              <a:rPr lang="en-GB" baseline="0" dirty="0" smtClean="0"/>
              <a:t> ac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dewis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prynu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cynhyrchion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sefydliad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fwy</a:t>
            </a:r>
            <a:r>
              <a:rPr lang="en-GB" baseline="0" dirty="0" smtClean="0"/>
              <a:t> nag </a:t>
            </a:r>
            <a:r>
              <a:rPr lang="en-GB" baseline="0" dirty="0" err="1" smtClean="0"/>
              <a:t>unwaith</a:t>
            </a:r>
            <a:r>
              <a:rPr lang="en-GB" baseline="0" dirty="0" smtClean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Yn</a:t>
            </a:r>
            <a:r>
              <a:rPr lang="en-GB" dirty="0" smtClean="0"/>
              <a:t> ail, </a:t>
            </a:r>
            <a:r>
              <a:rPr lang="en-GB" dirty="0" err="1" smtClean="0"/>
              <a:t>mae</a:t>
            </a:r>
            <a:r>
              <a:rPr lang="en-GB" dirty="0" smtClean="0"/>
              <a:t> </a:t>
            </a:r>
            <a:r>
              <a:rPr lang="en-GB" dirty="0" err="1" smtClean="0"/>
              <a:t>ailadrodd</a:t>
            </a:r>
            <a:r>
              <a:rPr lang="en-GB" dirty="0" smtClean="0"/>
              <a:t> </a:t>
            </a:r>
            <a:r>
              <a:rPr lang="en-GB" dirty="0" err="1" smtClean="0"/>
              <a:t>busnes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aml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golygu</a:t>
            </a:r>
            <a:r>
              <a:rPr lang="en-GB" dirty="0" smtClean="0"/>
              <a:t> bod </a:t>
            </a:r>
            <a:r>
              <a:rPr lang="en-GB" dirty="0" err="1" smtClean="0"/>
              <a:t>cwsmeriaid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argymell</a:t>
            </a:r>
            <a:r>
              <a:rPr lang="en-GB" dirty="0" smtClean="0"/>
              <a:t> y </a:t>
            </a:r>
            <a:r>
              <a:rPr lang="en-GB" dirty="0" err="1" smtClean="0"/>
              <a:t>sefydliad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bobl</a:t>
            </a:r>
            <a:r>
              <a:rPr lang="en-GB" dirty="0" smtClean="0"/>
              <a:t> </a:t>
            </a:r>
            <a:r>
              <a:rPr lang="en-GB" dirty="0" err="1" smtClean="0"/>
              <a:t>eraill</a:t>
            </a:r>
            <a:r>
              <a:rPr lang="en-GB" dirty="0" smtClean="0"/>
              <a:t>, a </a:t>
            </a:r>
            <a:r>
              <a:rPr lang="en-GB" dirty="0" err="1" smtClean="0"/>
              <a:t>ddaw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hefyd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efallai’n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gwsmeriaid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sefydliad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9E-234C-4813-9EF9-0DD4E9D504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Mae’n</a:t>
            </a:r>
            <a:r>
              <a:rPr lang="en-GB" dirty="0" smtClean="0"/>
              <a:t> </a:t>
            </a:r>
            <a:r>
              <a:rPr lang="en-GB" dirty="0" err="1" smtClean="0"/>
              <a:t>bwysig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sefydliadau</a:t>
            </a:r>
            <a:r>
              <a:rPr lang="en-GB" dirty="0" smtClean="0"/>
              <a:t> </a:t>
            </a:r>
            <a:r>
              <a:rPr lang="en-GB" dirty="0" err="1" smtClean="0"/>
              <a:t>twristiaeth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bod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uchel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parch a bod y </a:t>
            </a:r>
            <a:r>
              <a:rPr lang="en-GB" dirty="0" err="1" smtClean="0"/>
              <a:t>cyhoedd</a:t>
            </a:r>
            <a:r>
              <a:rPr lang="en-GB" dirty="0" smtClean="0"/>
              <a:t>, </a:t>
            </a:r>
            <a:r>
              <a:rPr lang="en-GB" dirty="0" err="1" smtClean="0"/>
              <a:t>sy’n</a:t>
            </a:r>
            <a:r>
              <a:rPr lang="en-GB" dirty="0" smtClean="0"/>
              <a:t> </a:t>
            </a:r>
            <a:r>
              <a:rPr lang="en-GB" dirty="0" err="1" smtClean="0"/>
              <a:t>gwsmeriaid</a:t>
            </a:r>
            <a:r>
              <a:rPr lang="en-GB" dirty="0" smtClean="0"/>
              <a:t> </a:t>
            </a:r>
            <a:r>
              <a:rPr lang="en-GB" dirty="0" err="1" smtClean="0"/>
              <a:t>posibl</a:t>
            </a:r>
            <a:r>
              <a:rPr lang="en-GB" dirty="0" smtClean="0"/>
              <a:t>,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meddwl</a:t>
            </a:r>
            <a:r>
              <a:rPr lang="en-GB" dirty="0" smtClean="0"/>
              <a:t> bod y </a:t>
            </a:r>
            <a:r>
              <a:rPr lang="en-GB" dirty="0" err="1" smtClean="0"/>
              <a:t>sefydliad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darparu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cynhyrchion</a:t>
            </a:r>
            <a:r>
              <a:rPr lang="en-GB" baseline="0" dirty="0" smtClean="0"/>
              <a:t> da a </a:t>
            </a:r>
            <a:r>
              <a:rPr lang="en-GB" baseline="0" dirty="0" err="1" smtClean="0"/>
              <a:t>gwasanaeth</a:t>
            </a:r>
            <a:r>
              <a:rPr lang="en-GB" baseline="0" dirty="0" smtClean="0"/>
              <a:t> da. </a:t>
            </a:r>
            <a:r>
              <a:rPr lang="en-GB" baseline="0" dirty="0" err="1" smtClean="0"/>
              <a:t>Dyma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delwedd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gyhoeddus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sefydliad</a:t>
            </a:r>
            <a:r>
              <a:rPr lang="en-GB" baseline="0" dirty="0" smtClean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Mae </a:t>
            </a:r>
            <a:r>
              <a:rPr lang="en-GB" dirty="0" err="1" smtClean="0"/>
              <a:t>angen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sefydliadau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twristiaeth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mawr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fel</a:t>
            </a:r>
            <a:r>
              <a:rPr lang="en-GB" baseline="0" dirty="0" smtClean="0"/>
              <a:t> B</a:t>
            </a:r>
            <a:r>
              <a:rPr lang="en-GB" dirty="0" smtClean="0"/>
              <a:t>ritish Airways, Virgin Atlantic a Hilton Hotels </a:t>
            </a:r>
            <a:r>
              <a:rPr lang="en-GB" dirty="0" err="1" smtClean="0"/>
              <a:t>sicrhau</a:t>
            </a:r>
            <a:r>
              <a:rPr lang="en-GB" dirty="0" smtClean="0"/>
              <a:t> bod </a:t>
            </a:r>
            <a:r>
              <a:rPr lang="en-GB" dirty="0" err="1" smtClean="0"/>
              <a:t>ganddynt</a:t>
            </a:r>
            <a:r>
              <a:rPr lang="en-GB" dirty="0" smtClean="0"/>
              <a:t> </a:t>
            </a:r>
            <a:r>
              <a:rPr lang="en-GB" dirty="0" err="1" smtClean="0"/>
              <a:t>ddelwedd</a:t>
            </a:r>
            <a:r>
              <a:rPr lang="en-GB" dirty="0" smtClean="0"/>
              <a:t> </a:t>
            </a:r>
            <a:r>
              <a:rPr lang="en-GB" dirty="0" err="1" smtClean="0"/>
              <a:t>gyhoeddus</a:t>
            </a:r>
            <a:r>
              <a:rPr lang="en-GB" dirty="0" smtClean="0"/>
              <a:t> </a:t>
            </a:r>
            <a:r>
              <a:rPr lang="en-GB" dirty="0" err="1" smtClean="0"/>
              <a:t>dda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9E-234C-4813-9EF9-0DD4E9D5049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8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Mae </a:t>
            </a:r>
            <a:r>
              <a:rPr lang="en-GB" dirty="0" err="1" smtClean="0"/>
              <a:t>cwmnïau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hedfan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enghraifft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darparu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cynhyrchion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tebyg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iawn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Darparant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deithiau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amrywiaeth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gyrchfannau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prisiau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tebyg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i’w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gilydd</a:t>
            </a:r>
            <a:r>
              <a:rPr lang="en-GB" baseline="0" dirty="0" smtClean="0"/>
              <a:t>. </a:t>
            </a:r>
            <a:r>
              <a:rPr lang="en-GB" dirty="0" smtClean="0"/>
              <a:t>  </a:t>
            </a:r>
          </a:p>
          <a:p>
            <a:endParaRPr lang="en-GB" dirty="0" smtClean="0"/>
          </a:p>
          <a:p>
            <a:r>
              <a:rPr lang="en-GB" dirty="0" smtClean="0"/>
              <a:t>Felly, </a:t>
            </a:r>
            <a:r>
              <a:rPr lang="en-GB" dirty="0" err="1" smtClean="0"/>
              <a:t>mae’r</a:t>
            </a:r>
            <a:r>
              <a:rPr lang="en-GB" dirty="0" smtClean="0"/>
              <a:t> </a:t>
            </a:r>
            <a:r>
              <a:rPr lang="en-GB" dirty="0" err="1" smtClean="0"/>
              <a:t>cwmnïau</a:t>
            </a:r>
            <a:r>
              <a:rPr lang="en-GB" dirty="0" smtClean="0"/>
              <a:t> </a:t>
            </a:r>
            <a:r>
              <a:rPr lang="en-GB" dirty="0" err="1" smtClean="0"/>
              <a:t>hedfan</a:t>
            </a:r>
            <a:r>
              <a:rPr lang="en-GB" dirty="0" smtClean="0"/>
              <a:t> </a:t>
            </a:r>
            <a:r>
              <a:rPr lang="en-GB" dirty="0" err="1" smtClean="0"/>
              <a:t>gyda’r</a:t>
            </a:r>
            <a:r>
              <a:rPr lang="en-GB" dirty="0" smtClean="0"/>
              <a:t> </a:t>
            </a:r>
            <a:r>
              <a:rPr lang="en-GB" dirty="0" err="1" smtClean="0"/>
              <a:t>gwasanaeth</a:t>
            </a:r>
            <a:r>
              <a:rPr lang="en-GB" dirty="0" smtClean="0"/>
              <a:t> </a:t>
            </a:r>
            <a:r>
              <a:rPr lang="en-GB" dirty="0" err="1" smtClean="0"/>
              <a:t>gwell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tueddu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fwynhau</a:t>
            </a:r>
            <a:r>
              <a:rPr lang="en-GB" dirty="0" smtClean="0"/>
              <a:t> </a:t>
            </a:r>
            <a:r>
              <a:rPr lang="en-GB" dirty="0" err="1" smtClean="0"/>
              <a:t>gwell</a:t>
            </a:r>
            <a:r>
              <a:rPr lang="en-GB" dirty="0" smtClean="0"/>
              <a:t> </a:t>
            </a:r>
            <a:r>
              <a:rPr lang="en-GB" dirty="0" err="1" smtClean="0"/>
              <a:t>delwedd</a:t>
            </a:r>
            <a:r>
              <a:rPr lang="en-GB" dirty="0" smtClean="0"/>
              <a:t> </a:t>
            </a:r>
            <a:r>
              <a:rPr lang="en-GB" dirty="0" err="1" smtClean="0"/>
              <a:t>gyhoeddus</a:t>
            </a:r>
            <a:r>
              <a:rPr lang="en-GB" dirty="0" smtClean="0"/>
              <a:t> a </a:t>
            </a:r>
            <a:r>
              <a:rPr lang="en-GB" dirty="0" err="1" smtClean="0"/>
              <a:t>bydd</a:t>
            </a:r>
            <a:r>
              <a:rPr lang="en-GB" dirty="0" smtClean="0"/>
              <a:t> </a:t>
            </a:r>
            <a:r>
              <a:rPr lang="en-GB" dirty="0" err="1" smtClean="0"/>
              <a:t>hyn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rhoi</a:t>
            </a:r>
            <a:r>
              <a:rPr lang="en-GB" dirty="0" smtClean="0"/>
              <a:t> </a:t>
            </a:r>
            <a:r>
              <a:rPr lang="en-GB" dirty="0" err="1" smtClean="0"/>
              <a:t>mantais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gystadleuol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cwmni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hedfan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gwmn</a:t>
            </a:r>
            <a:r>
              <a:rPr lang="en-GB" dirty="0" err="1" smtClean="0"/>
              <a:t>ïau</a:t>
            </a:r>
            <a:r>
              <a:rPr lang="en-GB" dirty="0" smtClean="0"/>
              <a:t> </a:t>
            </a:r>
            <a:r>
              <a:rPr lang="en-GB" dirty="0" err="1" smtClean="0"/>
              <a:t>hedfan</a:t>
            </a:r>
            <a:r>
              <a:rPr lang="en-GB" dirty="0" smtClean="0"/>
              <a:t> </a:t>
            </a:r>
            <a:r>
              <a:rPr lang="en-GB" dirty="0" err="1" smtClean="0"/>
              <a:t>eraill</a:t>
            </a:r>
            <a:r>
              <a:rPr lang="en-GB" dirty="0" smtClean="0"/>
              <a:t> </a:t>
            </a:r>
            <a:r>
              <a:rPr lang="en-GB" dirty="0" err="1" smtClean="0"/>
              <a:t>heb</a:t>
            </a:r>
            <a:r>
              <a:rPr lang="en-GB" dirty="0" smtClean="0"/>
              <a:t> </a:t>
            </a:r>
            <a:r>
              <a:rPr lang="en-GB" dirty="0" err="1" smtClean="0"/>
              <a:t>gystal</a:t>
            </a:r>
            <a:r>
              <a:rPr lang="en-GB" dirty="0" smtClean="0"/>
              <a:t> </a:t>
            </a:r>
            <a:r>
              <a:rPr lang="en-GB" dirty="0" err="1" smtClean="0"/>
              <a:t>gwasanaeth</a:t>
            </a:r>
            <a:r>
              <a:rPr lang="en-GB" dirty="0" smtClean="0"/>
              <a:t>.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9E-234C-4813-9EF9-0DD4E9D504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2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Mae’n</a:t>
            </a:r>
            <a:r>
              <a:rPr lang="en-GB" dirty="0" smtClean="0"/>
              <a:t> </a:t>
            </a:r>
            <a:r>
              <a:rPr lang="en-GB" dirty="0" err="1" smtClean="0"/>
              <a:t>annhebygol</a:t>
            </a:r>
            <a:r>
              <a:rPr lang="en-GB" dirty="0" smtClean="0"/>
              <a:t> </a:t>
            </a:r>
            <a:r>
              <a:rPr lang="en-GB" dirty="0" err="1" smtClean="0"/>
              <a:t>iawn</a:t>
            </a:r>
            <a:r>
              <a:rPr lang="en-GB" dirty="0" smtClean="0"/>
              <a:t> y </a:t>
            </a:r>
            <a:r>
              <a:rPr lang="en-GB" dirty="0" err="1" smtClean="0"/>
              <a:t>bydd</a:t>
            </a:r>
            <a:r>
              <a:rPr lang="en-GB" dirty="0" smtClean="0"/>
              <a:t> staff </a:t>
            </a:r>
            <a:r>
              <a:rPr lang="en-GB" dirty="0" err="1" smtClean="0"/>
              <a:t>anhapus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rhoi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gwasanaeth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cwsmeriaid</a:t>
            </a:r>
            <a:r>
              <a:rPr lang="en-GB" baseline="0" dirty="0" smtClean="0"/>
              <a:t> da. Mae </a:t>
            </a:r>
            <a:r>
              <a:rPr lang="en-GB" baseline="0" dirty="0" err="1" smtClean="0"/>
              <a:t>gwên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groesawgar</a:t>
            </a:r>
            <a:r>
              <a:rPr lang="en-GB" baseline="0" dirty="0" smtClean="0"/>
              <a:t> ac </a:t>
            </a:r>
            <a:r>
              <a:rPr lang="en-GB" baseline="0" dirty="0" err="1" smtClean="0"/>
              <a:t>iaith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corff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gadarnhaol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bwysig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iawn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aelodau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hynny</a:t>
            </a:r>
            <a:r>
              <a:rPr lang="en-GB" baseline="0" dirty="0" smtClean="0"/>
              <a:t> o staff </a:t>
            </a:r>
            <a:r>
              <a:rPr lang="en-GB" baseline="0" dirty="0" err="1" smtClean="0"/>
              <a:t>sy’n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gorfod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rhyngweithio</a:t>
            </a:r>
            <a:r>
              <a:rPr lang="en-GB" baseline="0" dirty="0" smtClean="0"/>
              <a:t> â </a:t>
            </a:r>
            <a:r>
              <a:rPr lang="en-GB" baseline="0" dirty="0" err="1" smtClean="0"/>
              <a:t>chwsmeriaid</a:t>
            </a:r>
            <a:r>
              <a:rPr lang="en-GB" baseline="0" dirty="0" smtClean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aml</a:t>
            </a:r>
            <a:r>
              <a:rPr lang="en-GB" dirty="0" smtClean="0"/>
              <a:t> </a:t>
            </a:r>
            <a:r>
              <a:rPr lang="en-GB" dirty="0" err="1" smtClean="0"/>
              <a:t>iawn</a:t>
            </a:r>
            <a:r>
              <a:rPr lang="en-GB" dirty="0" smtClean="0"/>
              <a:t>, </a:t>
            </a:r>
            <a:r>
              <a:rPr lang="en-GB" dirty="0" err="1" smtClean="0"/>
              <a:t>mae</a:t>
            </a:r>
            <a:r>
              <a:rPr lang="en-GB" dirty="0" smtClean="0"/>
              <a:t> staff </a:t>
            </a:r>
            <a:r>
              <a:rPr lang="en-GB" dirty="0" err="1" smtClean="0"/>
              <a:t>da’n</a:t>
            </a:r>
            <a:r>
              <a:rPr lang="en-GB" dirty="0" smtClean="0"/>
              <a:t> </a:t>
            </a:r>
            <a:r>
              <a:rPr lang="en-GB" dirty="0" err="1" smtClean="0"/>
              <a:t>mwynhau</a:t>
            </a:r>
            <a:r>
              <a:rPr lang="en-GB" dirty="0" smtClean="0"/>
              <a:t> </a:t>
            </a:r>
            <a:r>
              <a:rPr lang="en-GB" dirty="0" err="1" smtClean="0"/>
              <a:t>darparu</a:t>
            </a:r>
            <a:r>
              <a:rPr lang="en-GB" dirty="0" smtClean="0"/>
              <a:t> </a:t>
            </a:r>
            <a:r>
              <a:rPr lang="en-GB" dirty="0" err="1" smtClean="0"/>
              <a:t>gwasanaeth</a:t>
            </a:r>
            <a:r>
              <a:rPr lang="en-GB" dirty="0" smtClean="0"/>
              <a:t> </a:t>
            </a:r>
            <a:r>
              <a:rPr lang="en-GB" dirty="0" err="1" smtClean="0"/>
              <a:t>cwsmeriaid</a:t>
            </a:r>
            <a:r>
              <a:rPr lang="en-GB" dirty="0" smtClean="0"/>
              <a:t> da ac </a:t>
            </a:r>
            <a:r>
              <a:rPr lang="en-GB" dirty="0" err="1" smtClean="0"/>
              <a:t>mae’n</a:t>
            </a:r>
            <a:r>
              <a:rPr lang="en-GB" dirty="0" smtClean="0"/>
              <a:t> </a:t>
            </a:r>
            <a:r>
              <a:rPr lang="en-GB" dirty="0" err="1" smtClean="0"/>
              <a:t>cynyddu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boddhad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swydd</a:t>
            </a:r>
            <a:r>
              <a:rPr lang="en-GB" dirty="0" smtClean="0"/>
              <a:t>,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dirty="0" err="1" smtClean="0"/>
              <a:t>sicrhau</a:t>
            </a:r>
            <a:r>
              <a:rPr lang="en-GB" dirty="0" smtClean="0"/>
              <a:t> </a:t>
            </a:r>
            <a:r>
              <a:rPr lang="en-GB" dirty="0" err="1" smtClean="0"/>
              <a:t>gwasanaeth</a:t>
            </a:r>
            <a:r>
              <a:rPr lang="en-GB" dirty="0" smtClean="0"/>
              <a:t> </a:t>
            </a:r>
            <a:r>
              <a:rPr lang="en-GB" dirty="0" err="1" smtClean="0"/>
              <a:t>gwell</a:t>
            </a:r>
            <a:r>
              <a:rPr lang="en-GB" dirty="0" smtClean="0"/>
              <a:t> </a:t>
            </a:r>
            <a:r>
              <a:rPr lang="en-GB" dirty="0" err="1" smtClean="0"/>
              <a:t>byth</a:t>
            </a:r>
            <a:r>
              <a:rPr lang="en-GB" dirty="0" smtClean="0"/>
              <a:t> </a:t>
            </a:r>
            <a:r>
              <a:rPr lang="en-GB" dirty="0" err="1" smtClean="0"/>
              <a:t>efallai</a:t>
            </a:r>
            <a:r>
              <a:rPr lang="en-GB" dirty="0" smtClean="0"/>
              <a:t>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9E-234C-4813-9EF9-0DD4E9D504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60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149966"/>
            <a:ext cx="9141619" cy="7080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085958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A153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32" y="6242328"/>
            <a:ext cx="1072515" cy="4781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4244" y="6802808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49" y="6265541"/>
            <a:ext cx="357664" cy="47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A153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16B548FC-7D55-41D9-B578-5945D2CA81EC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E962254-E530-4333-9A31-F9C4A4F2B66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800896"/>
            <a:ext cx="7550573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671060" y="2599266"/>
            <a:ext cx="3703320" cy="3378200"/>
          </a:xfrm>
        </p:spPr>
        <p:txBody>
          <a:bodyPr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81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>
            <a:lvl2pPr marL="486918" indent="-285750">
              <a:buFont typeface="Wingdings" pitchFamily="2" charset="2"/>
              <a:buChar char="§"/>
              <a:defRPr/>
            </a:lvl2pPr>
            <a:lvl3pPr marL="669798" indent="-285750">
              <a:buFont typeface="Wingdings" pitchFamily="2" charset="2"/>
              <a:buChar char="§"/>
              <a:defRPr/>
            </a:lvl3pPr>
            <a:lvl4pPr marL="852678" indent="-285750">
              <a:buFont typeface="Wingdings" pitchFamily="2" charset="2"/>
              <a:buChar char="§"/>
              <a:defRPr/>
            </a:lvl4pPr>
            <a:lvl5pPr marL="1035558" indent="-2857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>
            <a:lvl2pPr marL="486918" indent="-285750">
              <a:buFont typeface="Wingdings" pitchFamily="2" charset="2"/>
              <a:buChar char="§"/>
              <a:defRPr/>
            </a:lvl2pPr>
            <a:lvl3pPr marL="669798" indent="-285750">
              <a:buFont typeface="Wingdings" pitchFamily="2" charset="2"/>
              <a:buChar char="§"/>
              <a:defRPr/>
            </a:lvl3pPr>
            <a:lvl4pPr marL="852678" indent="-285750">
              <a:buFont typeface="Wingdings" pitchFamily="2" charset="2"/>
              <a:buChar char="§"/>
              <a:defRPr/>
            </a:lvl4pPr>
            <a:lvl5pPr marL="1035558" indent="-2857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16B548FC-7D55-41D9-B578-5945D2CA81EC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E962254-E530-4333-9A31-F9C4A4F2B6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16B548FC-7D55-41D9-B578-5945D2CA81EC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E962254-E530-4333-9A31-F9C4A4F2B6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>
            <a:lvl1pPr marL="91440" indent="-91440">
              <a:buFont typeface="Wingdings" pitchFamily="2" charset="2"/>
              <a:buChar char="§"/>
              <a:defRPr/>
            </a:lvl1pPr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-3149235" y="3149235"/>
            <a:ext cx="6858000" cy="559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 rot="5400000">
            <a:off x="-2855542" y="3411858"/>
            <a:ext cx="6857997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 rot="5400000">
            <a:off x="-3411854" y="3411855"/>
            <a:ext cx="6857997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A1531E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Positive impacts of customer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235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6021288"/>
            <a:ext cx="7782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Gwasanaeth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mwy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werthiannau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busnes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llwyddiannus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7584" y="1845734"/>
            <a:ext cx="3506420" cy="402336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hawdd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da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aelod</a:t>
            </a:r>
            <a:r>
              <a:rPr lang="en-GB" dirty="0"/>
              <a:t> o staff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ddiflas</a:t>
            </a:r>
            <a:r>
              <a:rPr lang="en-GB" dirty="0"/>
              <a:t>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anhapus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waith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staff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sefydliad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hapus</a:t>
            </a:r>
            <a:r>
              <a:rPr lang="en-GB" dirty="0"/>
              <a:t>, </a:t>
            </a:r>
            <a:r>
              <a:rPr lang="en-GB" dirty="0" err="1"/>
              <a:t>maent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</a:t>
            </a:r>
            <a:r>
              <a:rPr lang="en-GB" dirty="0" err="1"/>
              <a:t>tebygol</a:t>
            </a:r>
            <a:r>
              <a:rPr lang="en-GB" dirty="0"/>
              <a:t> o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deimlo’n</a:t>
            </a:r>
            <a:r>
              <a:rPr lang="en-GB" dirty="0"/>
              <a:t> </a:t>
            </a:r>
            <a:r>
              <a:rPr lang="en-GB" dirty="0" err="1"/>
              <a:t>hapus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hapus</a:t>
            </a:r>
            <a:r>
              <a:rPr lang="en-GB" dirty="0"/>
              <a:t>, </a:t>
            </a:r>
            <a:r>
              <a:rPr lang="en-GB" dirty="0" err="1"/>
              <a:t>mae’r</a:t>
            </a:r>
            <a:r>
              <a:rPr lang="en-GB" dirty="0"/>
              <a:t> staff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tebygol</a:t>
            </a:r>
            <a:r>
              <a:rPr lang="en-GB" dirty="0"/>
              <a:t> o </a:t>
            </a:r>
            <a:r>
              <a:rPr lang="en-GB" dirty="0" err="1"/>
              <a:t>fwynhau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. 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GB" dirty="0" smtClean="0"/>
              <a:t>A happy workforce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03" y="1916832"/>
            <a:ext cx="4621778" cy="39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99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6021288"/>
            <a:ext cx="7782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Gwasanaeth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mwy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werthiannau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busnes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llwyddiannus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Mae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da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risgiau</a:t>
            </a:r>
            <a:r>
              <a:rPr lang="en-GB" dirty="0"/>
              <a:t> </a:t>
            </a:r>
            <a:r>
              <a:rPr lang="en-GB" dirty="0" err="1"/>
              <a:t>posibl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gwsmeriaid</a:t>
            </a:r>
            <a:r>
              <a:rPr lang="en-GB" dirty="0"/>
              <a:t> a staff a </a:t>
            </a:r>
            <a:r>
              <a:rPr lang="en-GB" dirty="0" err="1"/>
              <a:t>sicrhau</a:t>
            </a:r>
            <a:r>
              <a:rPr lang="en-GB" dirty="0"/>
              <a:t> bod </a:t>
            </a:r>
            <a:r>
              <a:rPr lang="en-GB" dirty="0" err="1"/>
              <a:t>gweithdrefnau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ymdrin</a:t>
            </a:r>
            <a:r>
              <a:rPr lang="en-GB" dirty="0"/>
              <a:t> â </a:t>
            </a:r>
            <a:r>
              <a:rPr lang="en-GB" dirty="0" err="1"/>
              <a:t>risg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teimlo’n</a:t>
            </a:r>
            <a:r>
              <a:rPr lang="en-GB" dirty="0"/>
              <a:t> </a:t>
            </a:r>
            <a:r>
              <a:rPr lang="en-GB" dirty="0" err="1"/>
              <a:t>hapusach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teimlant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 a bod y staff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darparu’r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wedi’u</a:t>
            </a:r>
            <a:r>
              <a:rPr lang="en-GB" dirty="0"/>
              <a:t> </a:t>
            </a:r>
            <a:r>
              <a:rPr lang="en-GB" dirty="0" err="1"/>
              <a:t>hyfforddi’n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 ac y </a:t>
            </a:r>
            <a:r>
              <a:rPr lang="en-GB" dirty="0" err="1"/>
              <a:t>byddent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ymateb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argyfwng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GB" dirty="0" err="1"/>
              <a:t>Amgylchedd</a:t>
            </a:r>
            <a:r>
              <a:rPr lang="en-GB" dirty="0"/>
              <a:t> </a:t>
            </a:r>
            <a:r>
              <a:rPr lang="en-GB" dirty="0" err="1"/>
              <a:t>diogel</a:t>
            </a:r>
            <a:r>
              <a:rPr lang="en-GB" dirty="0"/>
              <a:t> a </a:t>
            </a:r>
            <a:r>
              <a:rPr lang="en-GB" dirty="0" err="1"/>
              <a:t>sicr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14" y="1991655"/>
            <a:ext cx="2475571" cy="3731941"/>
          </a:xfrm>
        </p:spPr>
      </p:pic>
    </p:spTree>
    <p:extLst>
      <p:ext uri="{BB962C8B-B14F-4D97-AF65-F5344CB8AC3E}">
        <p14:creationId xmlns:p14="http://schemas.microsoft.com/office/powerpoint/2010/main" val="2552536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Gweithgaredd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Dyluniwch</a:t>
            </a:r>
            <a:r>
              <a:rPr lang="en-GB" dirty="0" smtClean="0"/>
              <a:t> </a:t>
            </a:r>
            <a:r>
              <a:rPr lang="en-GB" dirty="0" err="1"/>
              <a:t>boster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arddangos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ystafell</a:t>
            </a:r>
            <a:r>
              <a:rPr lang="en-GB" dirty="0"/>
              <a:t> staff </a:t>
            </a:r>
            <a:r>
              <a:rPr lang="en-GB" dirty="0" err="1"/>
              <a:t>sefydliad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Dylai’r</a:t>
            </a:r>
            <a:r>
              <a:rPr lang="en-GB" dirty="0"/>
              <a:t> poster </a:t>
            </a:r>
            <a:r>
              <a:rPr lang="en-GB" dirty="0" err="1"/>
              <a:t>roi</a:t>
            </a:r>
            <a:r>
              <a:rPr lang="en-GB" dirty="0"/>
              <a:t> 5 </a:t>
            </a:r>
            <a:r>
              <a:rPr lang="en-GB" dirty="0" err="1"/>
              <a:t>cyfarwyddyd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staff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hannog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ddarparu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da a </a:t>
            </a:r>
            <a:r>
              <a:rPr lang="en-GB" dirty="0" err="1"/>
              <a:t>nodi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arwain</a:t>
            </a:r>
            <a:r>
              <a:rPr lang="en-GB" dirty="0"/>
              <a:t> at </a:t>
            </a:r>
            <a:r>
              <a:rPr lang="en-GB" dirty="0" err="1"/>
              <a:t>effeithiau</a:t>
            </a:r>
            <a:r>
              <a:rPr lang="en-GB" dirty="0"/>
              <a:t> </a:t>
            </a:r>
            <a:r>
              <a:rPr lang="en-GB" dirty="0" err="1"/>
              <a:t>cadarnhaol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sefydliad</a:t>
            </a:r>
            <a:r>
              <a:rPr lang="en-GB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5109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Effeithiau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endParaRPr lang="en-GB" dirty="0"/>
          </a:p>
        </p:txBody>
      </p:sp>
      <p:sp>
        <p:nvSpPr>
          <p:cNvPr id="5" name="TextBox 7"/>
          <p:cNvSpPr txBox="1"/>
          <p:nvPr/>
        </p:nvSpPr>
        <p:spPr>
          <a:xfrm>
            <a:off x="5489129" y="2569746"/>
            <a:ext cx="37238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Effeithiau</a:t>
            </a:r>
            <a:r>
              <a:rPr lang="en-GB" dirty="0"/>
              <a:t> </a:t>
            </a:r>
            <a:r>
              <a:rPr lang="en-GB" dirty="0" err="1" smtClean="0"/>
              <a:t>negyddol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6" y="2939078"/>
            <a:ext cx="3056965" cy="3056965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209854" y="2624892"/>
            <a:ext cx="37238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Effeithiau</a:t>
            </a:r>
            <a:r>
              <a:rPr lang="en-GB" dirty="0"/>
              <a:t> </a:t>
            </a:r>
            <a:r>
              <a:rPr lang="en-GB" dirty="0" err="1" smtClean="0"/>
              <a:t>cadarnhaol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23698" y="3116839"/>
            <a:ext cx="2696174" cy="2701441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3589798" y="3116839"/>
            <a:ext cx="2350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/>
              <a:t>Astudiwch</a:t>
            </a:r>
            <a:r>
              <a:rPr lang="en-GB" b="1" dirty="0"/>
              <a:t> </a:t>
            </a:r>
            <a:r>
              <a:rPr lang="en-GB" b="1" dirty="0" err="1"/>
              <a:t>yr</a:t>
            </a:r>
            <a:r>
              <a:rPr lang="en-GB" b="1" dirty="0"/>
              <a:t> </a:t>
            </a:r>
            <a:r>
              <a:rPr lang="en-GB" b="1" dirty="0" err="1"/>
              <a:t>wybodaeth</a:t>
            </a:r>
            <a:r>
              <a:rPr lang="en-GB" b="1" dirty="0"/>
              <a:t> </a:t>
            </a:r>
            <a:r>
              <a:rPr lang="en-GB" b="1" dirty="0" err="1"/>
              <a:t>a’r</a:t>
            </a:r>
            <a:r>
              <a:rPr lang="en-GB" b="1" dirty="0"/>
              <a:t> </a:t>
            </a:r>
            <a:r>
              <a:rPr lang="en-GB" b="1" dirty="0" err="1"/>
              <a:t>lluniau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y </a:t>
            </a:r>
            <a:r>
              <a:rPr lang="en-GB" b="1" dirty="0" err="1"/>
              <a:t>cyflwyniad</a:t>
            </a:r>
            <a:r>
              <a:rPr lang="en-GB" b="1" dirty="0"/>
              <a:t> </a:t>
            </a:r>
            <a:r>
              <a:rPr lang="en-GB" b="1" dirty="0" err="1"/>
              <a:t>sleidiau</a:t>
            </a:r>
            <a:r>
              <a:rPr lang="en-GB" b="1" dirty="0"/>
              <a:t> </a:t>
            </a:r>
            <a:r>
              <a:rPr lang="en-GB" b="1" dirty="0" err="1"/>
              <a:t>canlynol</a:t>
            </a:r>
            <a:r>
              <a:rPr lang="en-GB" b="1" dirty="0"/>
              <a:t>. </a:t>
            </a:r>
          </a:p>
          <a:p>
            <a:endParaRPr lang="en-GB" b="1" dirty="0"/>
          </a:p>
          <a:p>
            <a:r>
              <a:rPr lang="en-GB" b="1" dirty="0"/>
              <a:t>Mae </a:t>
            </a:r>
            <a:r>
              <a:rPr lang="en-GB" b="1" dirty="0" err="1"/>
              <a:t>gweithgaredd</a:t>
            </a:r>
            <a:r>
              <a:rPr lang="en-GB" b="1" dirty="0"/>
              <a:t> </a:t>
            </a:r>
            <a:r>
              <a:rPr lang="en-GB" b="1" dirty="0" err="1"/>
              <a:t>i’w</a:t>
            </a:r>
            <a:r>
              <a:rPr lang="en-GB" b="1" dirty="0"/>
              <a:t> </a:t>
            </a:r>
            <a:r>
              <a:rPr lang="en-GB" b="1" dirty="0" err="1"/>
              <a:t>wneud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ddiwedd</a:t>
            </a:r>
            <a:r>
              <a:rPr lang="en-GB" b="1" dirty="0"/>
              <a:t> y </a:t>
            </a:r>
            <a:r>
              <a:rPr lang="en-GB" b="1" dirty="0" err="1"/>
              <a:t>cyflwyniad</a:t>
            </a:r>
            <a:r>
              <a:rPr lang="en-GB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72159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Effeithiau</a:t>
            </a:r>
            <a:r>
              <a:rPr lang="en-GB" b="1" dirty="0"/>
              <a:t> </a:t>
            </a:r>
            <a:r>
              <a:rPr lang="en-GB" dirty="0" err="1" smtClean="0"/>
              <a:t>cadarnhaol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943600" cy="3343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592" y="584314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Gwasanaeth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mwy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werthiannau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busnes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llwyddiannus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63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werthiannau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069062"/>
            <a:ext cx="3703320" cy="3808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err="1"/>
              <a:t>Sy’n</a:t>
            </a:r>
            <a:r>
              <a:rPr lang="en-GB" b="1" dirty="0"/>
              <a:t> </a:t>
            </a:r>
            <a:r>
              <a:rPr lang="en-GB" b="1" dirty="0" err="1"/>
              <a:t>gallu</a:t>
            </a:r>
            <a:r>
              <a:rPr lang="en-GB" b="1" dirty="0"/>
              <a:t> </a:t>
            </a:r>
            <a:r>
              <a:rPr lang="en-GB" b="1" dirty="0" err="1"/>
              <a:t>golygu</a:t>
            </a:r>
            <a:r>
              <a:rPr lang="en-GB" b="1" dirty="0"/>
              <a:t>:  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lvl="1"/>
            <a:r>
              <a:rPr lang="en-GB" dirty="0" err="1" smtClean="0"/>
              <a:t>Gwerthu</a:t>
            </a:r>
            <a:r>
              <a:rPr lang="en-GB" dirty="0" smtClean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seddi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awyrennau</a:t>
            </a:r>
            <a:r>
              <a:rPr lang="en-GB" dirty="0"/>
              <a:t> </a:t>
            </a:r>
            <a:endParaRPr lang="en-GB" dirty="0" smtClean="0"/>
          </a:p>
          <a:p>
            <a:pPr marL="201168" lvl="1" indent="0">
              <a:buNone/>
            </a:pPr>
            <a:endParaRPr lang="en-GB" dirty="0" smtClean="0"/>
          </a:p>
          <a:p>
            <a:pPr lvl="1"/>
            <a:r>
              <a:rPr lang="en-GB" dirty="0" err="1" smtClean="0"/>
              <a:t>Gwerthu</a:t>
            </a:r>
            <a:r>
              <a:rPr lang="en-GB" dirty="0" smtClean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wyliau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drefnydd</a:t>
            </a:r>
            <a:r>
              <a:rPr lang="en-GB" dirty="0"/>
              <a:t> </a:t>
            </a:r>
            <a:r>
              <a:rPr lang="en-GB" dirty="0" err="1"/>
              <a:t>teithiau</a:t>
            </a:r>
            <a:r>
              <a:rPr lang="en-GB" dirty="0"/>
              <a:t> </a:t>
            </a:r>
            <a:endParaRPr lang="en-GB" dirty="0" smtClean="0"/>
          </a:p>
          <a:p>
            <a:pPr marL="201168" lvl="1" indent="0">
              <a:buNone/>
            </a:pPr>
            <a:endParaRPr lang="en-GB" dirty="0" smtClean="0"/>
          </a:p>
          <a:p>
            <a:pPr lvl="1"/>
            <a:r>
              <a:rPr lang="en-GB" dirty="0" err="1" smtClean="0"/>
              <a:t>Mwy</a:t>
            </a:r>
            <a:r>
              <a:rPr lang="en-GB" dirty="0" smtClean="0"/>
              <a:t> </a:t>
            </a:r>
            <a:r>
              <a:rPr lang="en-GB" dirty="0"/>
              <a:t>o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ymweld</a:t>
            </a:r>
            <a:r>
              <a:rPr lang="en-GB" dirty="0"/>
              <a:t> ag </a:t>
            </a:r>
            <a:r>
              <a:rPr lang="en-GB" dirty="0" err="1" smtClean="0"/>
              <a:t>atyniad</a:t>
            </a:r>
            <a:endParaRPr lang="en-GB" dirty="0" smtClean="0"/>
          </a:p>
          <a:p>
            <a:pPr marL="201168" lvl="1" indent="0">
              <a:buNone/>
            </a:pPr>
            <a:endParaRPr lang="en-GB" dirty="0" smtClean="0"/>
          </a:p>
          <a:p>
            <a:pPr lvl="1"/>
            <a:r>
              <a:rPr lang="en-GB" dirty="0" err="1" smtClean="0"/>
              <a:t>Mwy</a:t>
            </a:r>
            <a:r>
              <a:rPr lang="en-GB" dirty="0" smtClean="0"/>
              <a:t> </a:t>
            </a:r>
            <a:r>
              <a:rPr lang="en-GB" dirty="0"/>
              <a:t>o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aros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gwesty</a:t>
            </a:r>
            <a:r>
              <a:rPr lang="en-GB" dirty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3" t="32192"/>
          <a:stretch/>
        </p:blipFill>
        <p:spPr>
          <a:xfrm>
            <a:off x="4355976" y="3506185"/>
            <a:ext cx="4112201" cy="1578999"/>
          </a:xfrm>
        </p:spPr>
      </p:pic>
      <p:sp>
        <p:nvSpPr>
          <p:cNvPr id="4" name="Rectangle 3"/>
          <p:cNvSpPr/>
          <p:nvPr/>
        </p:nvSpPr>
        <p:spPr>
          <a:xfrm>
            <a:off x="2051720" y="5877272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Gwasanaeth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mwy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werthiannau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busnes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llwyddiannus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5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Boddhad</a:t>
            </a:r>
            <a:r>
              <a:rPr lang="en-GB" dirty="0"/>
              <a:t> y </a:t>
            </a:r>
            <a:r>
              <a:rPr lang="en-GB" dirty="0" err="1" smtClean="0"/>
              <a:t>cwsmer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Mae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da’n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</a:t>
            </a:r>
            <a:r>
              <a:rPr lang="en-GB" dirty="0" err="1"/>
              <a:t>anghenion</a:t>
            </a:r>
            <a:r>
              <a:rPr lang="en-GB" dirty="0"/>
              <a:t> a </a:t>
            </a:r>
            <a:r>
              <a:rPr lang="en-GB" dirty="0" err="1"/>
              <a:t>disgwyliadau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bodloni</a:t>
            </a:r>
            <a:r>
              <a:rPr lang="en-GB" dirty="0"/>
              <a:t>, ac y </a:t>
            </a:r>
            <a:r>
              <a:rPr lang="en-GB" dirty="0" err="1"/>
              <a:t>rhagorir</a:t>
            </a:r>
            <a:r>
              <a:rPr lang="en-GB" dirty="0"/>
              <a:t> </a:t>
            </a:r>
            <a:r>
              <a:rPr lang="en-GB" dirty="0" err="1"/>
              <a:t>arnynt</a:t>
            </a:r>
            <a:r>
              <a:rPr lang="en-GB" dirty="0"/>
              <a:t>!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52" y="2161637"/>
            <a:ext cx="2438095" cy="3391976"/>
          </a:xfrm>
        </p:spPr>
      </p:pic>
      <p:sp>
        <p:nvSpPr>
          <p:cNvPr id="6" name="Rectangle 5"/>
          <p:cNvSpPr/>
          <p:nvPr/>
        </p:nvSpPr>
        <p:spPr>
          <a:xfrm>
            <a:off x="827584" y="5927573"/>
            <a:ext cx="7782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Gwasanaeth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mwy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werthiannau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busnes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llwyddiannus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36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Mae </a:t>
            </a:r>
            <a:r>
              <a:rPr lang="en-GB" dirty="0" err="1"/>
              <a:t>cwsmeriaid</a:t>
            </a:r>
            <a:r>
              <a:rPr lang="en-GB" dirty="0"/>
              <a:t> y </a:t>
            </a:r>
            <a:r>
              <a:rPr lang="en-GB" dirty="0" err="1"/>
              <a:t>bodlonwyd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hanghenion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disgwyliadau</a:t>
            </a:r>
            <a:r>
              <a:rPr lang="en-GB" dirty="0"/>
              <a:t> ac y </a:t>
            </a:r>
            <a:r>
              <a:rPr lang="en-GB" dirty="0" err="1"/>
              <a:t>rhagorwyd</a:t>
            </a:r>
            <a:r>
              <a:rPr lang="en-GB" dirty="0"/>
              <a:t> </a:t>
            </a:r>
            <a:r>
              <a:rPr lang="en-GB" dirty="0" err="1"/>
              <a:t>arnynt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tebygol</a:t>
            </a:r>
            <a:r>
              <a:rPr lang="en-GB" dirty="0"/>
              <a:t> o </a:t>
            </a:r>
            <a:r>
              <a:rPr lang="en-GB" dirty="0" err="1"/>
              <a:t>ddefnyddio’r</a:t>
            </a:r>
            <a:r>
              <a:rPr lang="en-GB" dirty="0"/>
              <a:t> </a:t>
            </a:r>
            <a:r>
              <a:rPr lang="en-GB" dirty="0" err="1"/>
              <a:t>sefydliad</a:t>
            </a:r>
            <a:r>
              <a:rPr lang="en-GB" dirty="0"/>
              <a:t> </a:t>
            </a:r>
            <a:r>
              <a:rPr lang="en-GB" dirty="0" err="1"/>
              <a:t>eto</a:t>
            </a:r>
            <a:r>
              <a:rPr lang="en-GB" dirty="0"/>
              <a:t>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olygu</a:t>
            </a:r>
            <a:r>
              <a:rPr lang="en-GB" dirty="0"/>
              <a:t> </a:t>
            </a:r>
            <a:r>
              <a:rPr lang="en-GB" dirty="0" err="1"/>
              <a:t>efallai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err="1" smtClean="0"/>
              <a:t>Gwerthu</a:t>
            </a:r>
            <a:r>
              <a:rPr lang="en-GB" dirty="0" smtClean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seddi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gwmni</a:t>
            </a:r>
            <a:r>
              <a:rPr lang="en-GB" dirty="0"/>
              <a:t> </a:t>
            </a:r>
            <a:r>
              <a:rPr lang="en-GB" dirty="0" err="1"/>
              <a:t>hedfan</a:t>
            </a:r>
            <a:r>
              <a:rPr lang="en-GB" dirty="0"/>
              <a:t>  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err="1" smtClean="0"/>
              <a:t>Archebu</a:t>
            </a:r>
            <a:r>
              <a:rPr lang="en-GB" dirty="0" smtClean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 smtClean="0"/>
              <a:t>wyliau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err="1" smtClean="0"/>
              <a:t>Mwy</a:t>
            </a:r>
            <a:r>
              <a:rPr lang="en-GB" dirty="0" smtClean="0"/>
              <a:t> </a:t>
            </a:r>
            <a:r>
              <a:rPr lang="en-GB" dirty="0"/>
              <a:t>o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ymweld</a:t>
            </a:r>
            <a:r>
              <a:rPr lang="en-GB" dirty="0"/>
              <a:t> ag </a:t>
            </a:r>
            <a:r>
              <a:rPr lang="en-GB" dirty="0" err="1"/>
              <a:t>atyniad</a:t>
            </a:r>
            <a:r>
              <a:rPr lang="en-GB" dirty="0"/>
              <a:t>  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42536" y="6021288"/>
            <a:ext cx="7782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Gwasanaeth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mwy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werthiannau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busnes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llwyddiannus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2808312" cy="3465391"/>
          </a:xfr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99B51D-1ECC-4D51-B7B9-D505AC881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447403"/>
            <a:ext cx="1696524" cy="210662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GB" dirty="0" err="1"/>
              <a:t>Ailadrodd</a:t>
            </a:r>
            <a:r>
              <a:rPr lang="en-GB" dirty="0"/>
              <a:t> </a:t>
            </a:r>
            <a:r>
              <a:rPr lang="en-GB" dirty="0" err="1" smtClean="0"/>
              <a:t>busnes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8911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8" y="548680"/>
            <a:ext cx="7565465" cy="532041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Mae </a:t>
            </a:r>
            <a:r>
              <a:rPr lang="en-GB" b="1" dirty="0" err="1"/>
              <a:t>ailadrodd</a:t>
            </a:r>
            <a:r>
              <a:rPr lang="en-GB" b="1" dirty="0"/>
              <a:t> </a:t>
            </a:r>
            <a:r>
              <a:rPr lang="en-GB" b="1" dirty="0" err="1"/>
              <a:t>busnes</a:t>
            </a:r>
            <a:r>
              <a:rPr lang="en-GB" b="1" dirty="0"/>
              <a:t> </a:t>
            </a:r>
            <a:r>
              <a:rPr lang="en-GB" b="1" dirty="0" err="1"/>
              <a:t>hefyd</a:t>
            </a:r>
            <a:r>
              <a:rPr lang="en-GB" b="1" dirty="0"/>
              <a:t>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/>
              <a:t>arwain</a:t>
            </a:r>
            <a:r>
              <a:rPr lang="en-GB" b="1" dirty="0"/>
              <a:t> at:</a:t>
            </a:r>
          </a:p>
          <a:p>
            <a:r>
              <a:rPr lang="en-GB" b="1" dirty="0" err="1"/>
              <a:t>Ffyddlondeb</a:t>
            </a:r>
            <a:r>
              <a:rPr lang="en-GB" b="1" dirty="0"/>
              <a:t> </a:t>
            </a:r>
            <a:r>
              <a:rPr lang="en-GB" b="1" dirty="0" err="1"/>
              <a:t>cwsmeriaid</a:t>
            </a:r>
            <a:r>
              <a:rPr lang="en-GB" b="1" dirty="0"/>
              <a:t>:</a:t>
            </a:r>
          </a:p>
          <a:p>
            <a:r>
              <a:rPr lang="en-GB" dirty="0"/>
              <a:t>‘</a:t>
            </a:r>
            <a:r>
              <a:rPr lang="en-GB" dirty="0" err="1"/>
              <a:t>Cefais</a:t>
            </a:r>
            <a:r>
              <a:rPr lang="en-GB" dirty="0"/>
              <a:t> </a:t>
            </a:r>
            <a:r>
              <a:rPr lang="en-GB" dirty="0" err="1"/>
              <a:t>daith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British Airways ac </a:t>
            </a:r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wych</a:t>
            </a:r>
            <a:r>
              <a:rPr lang="en-GB" dirty="0"/>
              <a:t> – </a:t>
            </a:r>
            <a:r>
              <a:rPr lang="en-GB" dirty="0" err="1"/>
              <a:t>byddaf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defnyddio’r</a:t>
            </a:r>
            <a:r>
              <a:rPr lang="en-GB" dirty="0"/>
              <a:t> </a:t>
            </a:r>
            <a:r>
              <a:rPr lang="en-GB" dirty="0" err="1"/>
              <a:t>cwmni</a:t>
            </a:r>
            <a:r>
              <a:rPr lang="en-GB" dirty="0"/>
              <a:t> </a:t>
            </a:r>
            <a:r>
              <a:rPr lang="en-GB" dirty="0" err="1"/>
              <a:t>hwnnw</a:t>
            </a:r>
            <a:r>
              <a:rPr lang="en-GB" dirty="0"/>
              <a:t> </a:t>
            </a:r>
            <a:r>
              <a:rPr lang="en-GB" dirty="0" err="1"/>
              <a:t>eto</a:t>
            </a:r>
            <a:r>
              <a:rPr lang="en-GB" dirty="0" smtClean="0"/>
              <a:t>.’</a:t>
            </a:r>
            <a:endParaRPr lang="en-GB" dirty="0"/>
          </a:p>
          <a:p>
            <a:r>
              <a:rPr lang="en-GB" dirty="0"/>
              <a:t>‘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fy</a:t>
            </a:r>
            <a:r>
              <a:rPr lang="en-GB" dirty="0"/>
              <a:t> </a:t>
            </a:r>
            <a:r>
              <a:rPr lang="en-GB" dirty="0" err="1"/>
              <a:t>arhosiad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Travelodge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ardderchog</a:t>
            </a:r>
            <a:r>
              <a:rPr lang="en-GB" dirty="0"/>
              <a:t> felly </a:t>
            </a:r>
            <a:r>
              <a:rPr lang="en-GB" dirty="0" err="1"/>
              <a:t>byddaf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siŵr</a:t>
            </a:r>
            <a:r>
              <a:rPr lang="en-GB" dirty="0"/>
              <a:t> o </a:t>
            </a:r>
            <a:r>
              <a:rPr lang="en-GB" dirty="0" err="1"/>
              <a:t>aros</a:t>
            </a:r>
            <a:r>
              <a:rPr lang="en-GB" dirty="0"/>
              <a:t> </a:t>
            </a:r>
            <a:r>
              <a:rPr lang="en-GB" dirty="0" err="1"/>
              <a:t>yno</a:t>
            </a:r>
            <a:r>
              <a:rPr lang="en-GB" dirty="0"/>
              <a:t> </a:t>
            </a:r>
            <a:r>
              <a:rPr lang="en-GB" dirty="0" err="1"/>
              <a:t>eto</a:t>
            </a:r>
            <a:r>
              <a:rPr lang="en-GB" dirty="0" smtClean="0"/>
              <a:t>.’</a:t>
            </a:r>
            <a:endParaRPr lang="en-GB" dirty="0"/>
          </a:p>
          <a:p>
            <a:r>
              <a:rPr lang="en-GB" dirty="0"/>
              <a:t>‘</a:t>
            </a:r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gwyliau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Tenerife </a:t>
            </a:r>
            <a:r>
              <a:rPr lang="en-GB" dirty="0" err="1"/>
              <a:t>gyda</a:t>
            </a:r>
            <a:r>
              <a:rPr lang="en-GB" dirty="0"/>
              <a:t> Thomas Cook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rhagorol</a:t>
            </a:r>
            <a:r>
              <a:rPr lang="en-GB" dirty="0"/>
              <a:t> – </a:t>
            </a:r>
            <a:r>
              <a:rPr lang="en-GB" dirty="0" err="1"/>
              <a:t>byddaf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wyliau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nhw’r</a:t>
            </a:r>
            <a:r>
              <a:rPr lang="en-GB" dirty="0"/>
              <a:t> </a:t>
            </a:r>
            <a:r>
              <a:rPr lang="en-GB" dirty="0" err="1"/>
              <a:t>flwyddyn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 smtClean="0"/>
              <a:t>.’</a:t>
            </a:r>
            <a:endParaRPr lang="en-GB" dirty="0"/>
          </a:p>
          <a:p>
            <a:r>
              <a:rPr lang="en-GB" b="1" dirty="0" err="1"/>
              <a:t>Argymhellion</a:t>
            </a:r>
            <a:r>
              <a:rPr lang="en-GB" b="1" dirty="0"/>
              <a:t>:</a:t>
            </a:r>
          </a:p>
          <a:p>
            <a:r>
              <a:rPr lang="en-GB" dirty="0"/>
              <a:t>‘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mi </a:t>
            </a:r>
            <a:r>
              <a:rPr lang="en-GB" dirty="0" err="1"/>
              <a:t>ddweud</a:t>
            </a:r>
            <a:r>
              <a:rPr lang="en-GB" dirty="0"/>
              <a:t> – </a:t>
            </a:r>
            <a:r>
              <a:rPr lang="en-GB" dirty="0" err="1"/>
              <a:t>rwy’n</a:t>
            </a:r>
            <a:r>
              <a:rPr lang="en-GB" dirty="0"/>
              <a:t> </a:t>
            </a:r>
            <a:r>
              <a:rPr lang="en-GB" dirty="0" err="1"/>
              <a:t>awgrymu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hedfan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British Airways. </a:t>
            </a:r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wych</a:t>
            </a:r>
            <a:r>
              <a:rPr lang="en-GB" dirty="0"/>
              <a:t>.’   </a:t>
            </a:r>
          </a:p>
          <a:p>
            <a:r>
              <a:rPr lang="en-GB" dirty="0"/>
              <a:t>‘Cymer </a:t>
            </a:r>
            <a:r>
              <a:rPr lang="en-GB" dirty="0" err="1"/>
              <a:t>olwg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wefan</a:t>
            </a:r>
            <a:r>
              <a:rPr lang="en-GB" dirty="0"/>
              <a:t> Travelodge.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gwestyau’n</a:t>
            </a:r>
            <a:r>
              <a:rPr lang="en-GB" dirty="0"/>
              <a:t> </a:t>
            </a:r>
            <a:r>
              <a:rPr lang="en-GB" dirty="0" err="1"/>
              <a:t>rhesymol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 smtClean="0"/>
              <a:t>.’</a:t>
            </a:r>
            <a:endParaRPr lang="en-GB" dirty="0"/>
          </a:p>
          <a:p>
            <a:r>
              <a:rPr lang="en-GB" dirty="0"/>
              <a:t>‘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wyt</a:t>
            </a:r>
            <a:r>
              <a:rPr lang="en-GB" dirty="0"/>
              <a:t> </a:t>
            </a:r>
            <a:r>
              <a:rPr lang="en-GB" dirty="0" err="1"/>
              <a:t>ti’n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Tenerife, </a:t>
            </a:r>
            <a:r>
              <a:rPr lang="en-GB" dirty="0" err="1"/>
              <a:t>byddwn</a:t>
            </a:r>
            <a:r>
              <a:rPr lang="en-GB" dirty="0"/>
              <a:t> </a:t>
            </a:r>
            <a:r>
              <a:rPr lang="en-GB" dirty="0" err="1"/>
              <a:t>i’n</a:t>
            </a:r>
            <a:r>
              <a:rPr lang="en-GB" dirty="0"/>
              <a:t> </a:t>
            </a:r>
            <a:r>
              <a:rPr lang="en-GB" dirty="0" err="1"/>
              <a:t>awgrymu</a:t>
            </a:r>
            <a:r>
              <a:rPr lang="en-GB" dirty="0"/>
              <a:t> </a:t>
            </a:r>
            <a:r>
              <a:rPr lang="en-GB" dirty="0" err="1"/>
              <a:t>prynu’r</a:t>
            </a:r>
            <a:r>
              <a:rPr lang="en-GB" dirty="0"/>
              <a:t> </a:t>
            </a:r>
            <a:r>
              <a:rPr lang="en-GB" dirty="0" err="1"/>
              <a:t>gwyliau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Thomas Cook.  </a:t>
            </a:r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gwesty’n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,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cynrychiolydd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eithriadol</a:t>
            </a:r>
            <a:r>
              <a:rPr lang="en-GB" dirty="0"/>
              <a:t> o </a:t>
            </a:r>
            <a:r>
              <a:rPr lang="en-GB" dirty="0" err="1"/>
              <a:t>dda</a:t>
            </a:r>
            <a:r>
              <a:rPr lang="en-GB" dirty="0" smtClean="0"/>
              <a:t>.’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27584" y="6021288"/>
            <a:ext cx="7782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Gwasanaeth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mwy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werthiannau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busnes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llwyddiannus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35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8" y="1772816"/>
            <a:ext cx="7565465" cy="2088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err="1" smtClean="0"/>
              <a:t>Bydd</a:t>
            </a:r>
            <a:r>
              <a:rPr lang="en-GB" dirty="0" smtClean="0"/>
              <a:t> </a:t>
            </a:r>
            <a:r>
              <a:rPr lang="en-GB" dirty="0" err="1"/>
              <a:t>sefydliadau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lefel</a:t>
            </a:r>
            <a:r>
              <a:rPr lang="en-GB" dirty="0"/>
              <a:t> </a:t>
            </a:r>
            <a:r>
              <a:rPr lang="en-GB" dirty="0" err="1"/>
              <a:t>ragorol</a:t>
            </a:r>
            <a:r>
              <a:rPr lang="en-GB" dirty="0"/>
              <a:t> o </a:t>
            </a:r>
            <a:r>
              <a:rPr lang="en-GB" dirty="0" err="1"/>
              <a:t>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magu</a:t>
            </a:r>
            <a:r>
              <a:rPr lang="en-GB" dirty="0"/>
              <a:t> </a:t>
            </a:r>
            <a:r>
              <a:rPr lang="en-GB" dirty="0" err="1"/>
              <a:t>enw</a:t>
            </a:r>
            <a:r>
              <a:rPr lang="en-GB" dirty="0"/>
              <a:t> da,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arwain</a:t>
            </a:r>
            <a:r>
              <a:rPr lang="en-GB" dirty="0"/>
              <a:t> at </a:t>
            </a:r>
            <a:r>
              <a:rPr lang="en-GB" dirty="0" err="1"/>
              <a:t>ddelwedd</a:t>
            </a:r>
            <a:r>
              <a:rPr lang="en-GB" dirty="0"/>
              <a:t> </a:t>
            </a:r>
            <a:r>
              <a:rPr lang="en-GB" dirty="0" err="1"/>
              <a:t>gyhoeddus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Golyga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enw</a:t>
            </a:r>
            <a:r>
              <a:rPr lang="en-GB" dirty="0"/>
              <a:t>, y brand </a:t>
            </a:r>
            <a:r>
              <a:rPr lang="en-GB" dirty="0" err="1"/>
              <a:t>neu’r</a:t>
            </a:r>
            <a:r>
              <a:rPr lang="en-GB" dirty="0"/>
              <a:t> logo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gynnyrch</a:t>
            </a:r>
            <a:r>
              <a:rPr lang="en-GB" dirty="0"/>
              <a:t> o </a:t>
            </a:r>
            <a:r>
              <a:rPr lang="en-GB" dirty="0" err="1"/>
              <a:t>ansawdd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gydnabod</a:t>
            </a:r>
            <a:r>
              <a:rPr lang="en-GB" dirty="0"/>
              <a:t> am </a:t>
            </a:r>
            <a:r>
              <a:rPr lang="en-GB" dirty="0" err="1"/>
              <a:t>wasanaeth</a:t>
            </a:r>
            <a:r>
              <a:rPr lang="en-GB" dirty="0"/>
              <a:t> da.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51504" y="5934670"/>
            <a:ext cx="7782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Gwasanaeth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mwy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werthiannau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busnes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llwyddiannus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14" y="4005064"/>
            <a:ext cx="5583738" cy="16522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2010" y="260648"/>
            <a:ext cx="8100470" cy="1450757"/>
          </a:xfrm>
        </p:spPr>
        <p:txBody>
          <a:bodyPr>
            <a:noAutofit/>
          </a:bodyPr>
          <a:lstStyle/>
          <a:p>
            <a:r>
              <a:rPr lang="en-GB" dirty="0" err="1"/>
              <a:t>Gwell</a:t>
            </a:r>
            <a:r>
              <a:rPr lang="en-GB" dirty="0"/>
              <a:t> </a:t>
            </a:r>
            <a:r>
              <a:rPr lang="en-GB" dirty="0" err="1"/>
              <a:t>delwedd</a:t>
            </a:r>
            <a:r>
              <a:rPr lang="en-GB" dirty="0"/>
              <a:t> </a:t>
            </a:r>
            <a:r>
              <a:rPr lang="en-GB" dirty="0" err="1" smtClean="0"/>
              <a:t>gyhoeddus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086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84984"/>
            <a:ext cx="2400942" cy="2400942"/>
          </a:xfrm>
        </p:spPr>
      </p:pic>
      <p:sp>
        <p:nvSpPr>
          <p:cNvPr id="6" name="Rectangle 5"/>
          <p:cNvSpPr/>
          <p:nvPr/>
        </p:nvSpPr>
        <p:spPr>
          <a:xfrm>
            <a:off x="809649" y="6021288"/>
            <a:ext cx="7782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Gwasanaeth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cwsmeriaid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mwy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werthiannau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busnes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llwyddiannus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93" y="3199189"/>
            <a:ext cx="3520675" cy="2492448"/>
          </a:xfrm>
        </p:spPr>
      </p:pic>
      <p:sp>
        <p:nvSpPr>
          <p:cNvPr id="9" name="TextBox 8"/>
          <p:cNvSpPr txBox="1"/>
          <p:nvPr/>
        </p:nvSpPr>
        <p:spPr>
          <a:xfrm>
            <a:off x="827584" y="1919734"/>
            <a:ext cx="768405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err="1"/>
              <a:t>Mae’n</a:t>
            </a:r>
            <a:r>
              <a:rPr lang="en-GB" sz="1600" dirty="0"/>
              <a:t> </a:t>
            </a:r>
            <a:r>
              <a:rPr lang="en-GB" sz="1600" dirty="0" err="1"/>
              <a:t>bosibl</a:t>
            </a:r>
            <a:r>
              <a:rPr lang="en-GB" sz="1600" dirty="0"/>
              <a:t> y </a:t>
            </a:r>
            <a:r>
              <a:rPr lang="en-GB" sz="1600" dirty="0" err="1"/>
              <a:t>bydd</a:t>
            </a:r>
            <a:r>
              <a:rPr lang="en-GB" sz="1600" dirty="0"/>
              <a:t> </a:t>
            </a:r>
            <a:r>
              <a:rPr lang="en-GB" sz="1600" dirty="0" err="1"/>
              <a:t>cynhyrchion</a:t>
            </a:r>
            <a:r>
              <a:rPr lang="en-GB" sz="1600" dirty="0"/>
              <a:t> </a:t>
            </a:r>
            <a:r>
              <a:rPr lang="en-GB" sz="1600" dirty="0" err="1"/>
              <a:t>nifer</a:t>
            </a:r>
            <a:r>
              <a:rPr lang="en-GB" sz="1600" dirty="0"/>
              <a:t> o </a:t>
            </a:r>
            <a:r>
              <a:rPr lang="en-GB" sz="1600" dirty="0" err="1"/>
              <a:t>sefydliadau</a:t>
            </a:r>
            <a:r>
              <a:rPr lang="en-GB" sz="1600" dirty="0"/>
              <a:t> </a:t>
            </a:r>
            <a:r>
              <a:rPr lang="en-GB" sz="1600" dirty="0" err="1"/>
              <a:t>twristiaeth</a:t>
            </a:r>
            <a:r>
              <a:rPr lang="en-GB" sz="1600" dirty="0"/>
              <a:t>, </a:t>
            </a:r>
            <a:r>
              <a:rPr lang="en-GB" sz="1600" dirty="0" err="1"/>
              <a:t>fel</a:t>
            </a:r>
            <a:r>
              <a:rPr lang="en-GB" sz="1600" dirty="0"/>
              <a:t> </a:t>
            </a:r>
            <a:r>
              <a:rPr lang="en-GB" sz="1600" dirty="0" err="1"/>
              <a:t>ystafelloedd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gwesty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seddi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awyren</a:t>
            </a:r>
            <a:r>
              <a:rPr lang="en-GB" sz="1600" dirty="0"/>
              <a:t>,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debyg</a:t>
            </a:r>
            <a:r>
              <a:rPr lang="en-GB" sz="1600" dirty="0"/>
              <a:t> </a:t>
            </a:r>
            <a:r>
              <a:rPr lang="en-GB" sz="1600" dirty="0" err="1"/>
              <a:t>iawn</a:t>
            </a:r>
            <a:r>
              <a:rPr lang="en-GB" sz="1600" dirty="0"/>
              <a:t>. </a:t>
            </a:r>
          </a:p>
          <a:p>
            <a:endParaRPr lang="en-GB" sz="1600" dirty="0"/>
          </a:p>
          <a:p>
            <a:r>
              <a:rPr lang="en-GB" sz="1600" dirty="0"/>
              <a:t>Mae </a:t>
            </a:r>
            <a:r>
              <a:rPr lang="en-GB" sz="1600" dirty="0" err="1"/>
              <a:t>cwsmeriaid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fwy</a:t>
            </a:r>
            <a:r>
              <a:rPr lang="en-GB" sz="1600" dirty="0"/>
              <a:t> </a:t>
            </a:r>
            <a:r>
              <a:rPr lang="en-GB" sz="1600" dirty="0" err="1"/>
              <a:t>tebygol</a:t>
            </a:r>
            <a:r>
              <a:rPr lang="en-GB" sz="1600" dirty="0"/>
              <a:t> o </a:t>
            </a:r>
            <a:r>
              <a:rPr lang="en-GB" sz="1600" dirty="0" err="1"/>
              <a:t>brynu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sefydliad</a:t>
            </a:r>
            <a:r>
              <a:rPr lang="en-GB" sz="1600" dirty="0"/>
              <a:t> </a:t>
            </a:r>
            <a:r>
              <a:rPr lang="en-GB" sz="1600" dirty="0" err="1"/>
              <a:t>sy’n</a:t>
            </a:r>
            <a:r>
              <a:rPr lang="en-GB" sz="1600" dirty="0"/>
              <a:t> </a:t>
            </a:r>
            <a:r>
              <a:rPr lang="en-GB" sz="1600" dirty="0" err="1"/>
              <a:t>darparu’r</a:t>
            </a:r>
            <a:r>
              <a:rPr lang="en-GB" sz="1600" dirty="0"/>
              <a:t> </a:t>
            </a:r>
            <a:r>
              <a:rPr lang="en-GB" sz="1600" dirty="0" err="1"/>
              <a:t>gwasanaeth</a:t>
            </a:r>
            <a:r>
              <a:rPr lang="en-GB" sz="1600" dirty="0"/>
              <a:t> </a:t>
            </a:r>
            <a:r>
              <a:rPr lang="en-GB" sz="1600" dirty="0" err="1"/>
              <a:t>gorau</a:t>
            </a:r>
            <a:r>
              <a:rPr lang="en-GB" sz="1600" dirty="0"/>
              <a:t>. </a:t>
            </a:r>
            <a:endParaRPr lang="en-GB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2010" y="260648"/>
            <a:ext cx="8100470" cy="1450757"/>
          </a:xfrm>
        </p:spPr>
        <p:txBody>
          <a:bodyPr>
            <a:noAutofit/>
          </a:bodyPr>
          <a:lstStyle/>
          <a:p>
            <a:r>
              <a:rPr lang="en-GB" dirty="0" err="1"/>
              <a:t>Mantais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 smtClean="0"/>
              <a:t>gystadleuaeth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522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Retrospect">
  <a:themeElements>
    <a:clrScheme name="Tourism">
      <a:dk1>
        <a:srgbClr val="000000"/>
      </a:dk1>
      <a:lt1>
        <a:srgbClr val="FFFFFF"/>
      </a:lt1>
      <a:dk2>
        <a:srgbClr val="A1531E"/>
      </a:dk2>
      <a:lt2>
        <a:srgbClr val="EEECE1"/>
      </a:lt2>
      <a:accent1>
        <a:srgbClr val="A1531E"/>
      </a:accent1>
      <a:accent2>
        <a:srgbClr val="DA78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tourism</Template>
  <TotalTime>1590</TotalTime>
  <Words>1176</Words>
  <Application>Microsoft Office PowerPoint</Application>
  <PresentationFormat>On-screen Show (4:3)</PresentationFormat>
  <Paragraphs>120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Positive impacts of customer service</vt:lpstr>
      <vt:lpstr>Effeithiau Gwasanaeth Cwsmeriaid </vt:lpstr>
      <vt:lpstr>Effeithiau cadarnhaol</vt:lpstr>
      <vt:lpstr>Mwy o werthiannau</vt:lpstr>
      <vt:lpstr>Boddhad y cwsmer</vt:lpstr>
      <vt:lpstr>Ailadrodd busnes</vt:lpstr>
      <vt:lpstr>PowerPoint Presentation</vt:lpstr>
      <vt:lpstr>Gwell delwedd gyhoeddus</vt:lpstr>
      <vt:lpstr>Mantais ar y gystadleuaeth</vt:lpstr>
      <vt:lpstr>A happy workforce</vt:lpstr>
      <vt:lpstr>Amgylchedd diogel a sicr</vt:lpstr>
      <vt:lpstr>Gweithgaredd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2018-08-27T09:16:22Z</dcterms:created>
  <dcterms:modified xsi:type="dcterms:W3CDTF">2018-08-28T11:52:39Z</dcterms:modified>
</cp:coreProperties>
</file>