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78" y="-7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149966"/>
            <a:ext cx="9141619" cy="70803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085958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rgbClr val="A1531E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0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0032" y="6242328"/>
            <a:ext cx="1072515" cy="478155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Rectangle 15"/>
          <p:cNvSpPr/>
          <p:nvPr/>
        </p:nvSpPr>
        <p:spPr>
          <a:xfrm>
            <a:off x="4244" y="6802808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7" name="Picture 1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049" y="6265541"/>
            <a:ext cx="357664" cy="4768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4948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accent3"/>
          </a:solid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3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>
            <a:lvl2pPr marL="384048" indent="-182880">
              <a:buFont typeface="Wingdings" pitchFamily="2" charset="2"/>
              <a:buChar char="§"/>
              <a:defRPr/>
            </a:lvl2pPr>
            <a:lvl3pPr marL="566928" indent="-182880">
              <a:buFont typeface="Wingdings" pitchFamily="2" charset="2"/>
              <a:buChar char="§"/>
              <a:defRPr/>
            </a:lvl3pPr>
            <a:lvl4pPr marL="749808" indent="-182880">
              <a:buFont typeface="Wingdings" pitchFamily="2" charset="2"/>
              <a:buChar char="§"/>
              <a:defRPr/>
            </a:lvl4pPr>
            <a:lvl5pPr marL="932688" indent="-18288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8"/>
            <a:ext cx="5800725" cy="5757422"/>
          </a:xfrm>
        </p:spPr>
        <p:txBody>
          <a:bodyPr vert="eaVert" lIns="45720" tIns="0" rIns="45720" bIns="0"/>
          <a:lstStyle>
            <a:lvl2pPr marL="384048" indent="-182880">
              <a:buFont typeface="Wingdings" pitchFamily="2" charset="2"/>
              <a:buChar char="§"/>
              <a:defRPr/>
            </a:lvl2pPr>
            <a:lvl3pPr marL="566928" indent="-182880">
              <a:buFont typeface="Wingdings" pitchFamily="2" charset="2"/>
              <a:buChar char="§"/>
              <a:defRPr/>
            </a:lvl3pPr>
            <a:lvl4pPr marL="749808" indent="-182880">
              <a:buFont typeface="Wingdings" pitchFamily="2" charset="2"/>
              <a:buChar char="§"/>
              <a:defRPr/>
            </a:lvl4pPr>
            <a:lvl5pPr marL="932688" indent="-18288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rgbClr val="A1531E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845734"/>
            <a:ext cx="3703320" cy="4023360"/>
          </a:xfrm>
        </p:spPr>
        <p:txBody>
          <a:bodyPr/>
          <a:lstStyle>
            <a:lvl2pPr marL="384048" indent="-182880">
              <a:buFont typeface="Wingdings" pitchFamily="2" charset="2"/>
              <a:buChar char="§"/>
              <a:defRPr/>
            </a:lvl2pPr>
            <a:lvl3pPr marL="566928" indent="-182880">
              <a:buFont typeface="Wingdings" pitchFamily="2" charset="2"/>
              <a:buChar char="§"/>
              <a:defRPr/>
            </a:lvl3pPr>
            <a:lvl4pPr marL="749808" indent="-182880">
              <a:buFont typeface="Wingdings" pitchFamily="2" charset="2"/>
              <a:buChar char="§"/>
              <a:defRPr/>
            </a:lvl4pPr>
            <a:lvl5pPr marL="932688" indent="-18288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>
            <a:lvl2pPr marL="384048" indent="-182880">
              <a:buFont typeface="Wingdings" pitchFamily="2" charset="2"/>
              <a:buChar char="§"/>
              <a:defRPr/>
            </a:lvl2pPr>
            <a:lvl3pPr marL="566928" indent="-182880">
              <a:buFont typeface="Wingdings" pitchFamily="2" charset="2"/>
              <a:buChar char="§"/>
              <a:defRPr/>
            </a:lvl3pPr>
            <a:lvl4pPr marL="749808" indent="-182880">
              <a:buFont typeface="Wingdings" pitchFamily="2" charset="2"/>
              <a:buChar char="§"/>
              <a:defRPr/>
            </a:lvl4pPr>
            <a:lvl5pPr marL="932688" indent="-18288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DBB3AD1B-2E13-4913-81E8-E9C795F3BBEA}" type="datetimeFigureOut">
              <a:rPr lang="en-GB" smtClean="0"/>
              <a:t>28/08/2018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A2BB7C48-22E7-4629-8CDE-9C6094DF22E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22960" y="1800896"/>
            <a:ext cx="7550573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>
            <a:lvl2pPr marL="384048" indent="-182880">
              <a:buFont typeface="Wingdings" pitchFamily="2" charset="2"/>
              <a:buChar char="§"/>
              <a:defRPr/>
            </a:lvl2pPr>
            <a:lvl3pPr marL="566928" indent="-182880">
              <a:buFont typeface="Wingdings" pitchFamily="2" charset="2"/>
              <a:buChar char="§"/>
              <a:defRPr/>
            </a:lvl3pPr>
            <a:lvl4pPr marL="749808" indent="-182880">
              <a:buFont typeface="Wingdings" pitchFamily="2" charset="2"/>
              <a:buChar char="§"/>
              <a:defRPr/>
            </a:lvl4pPr>
            <a:lvl5pPr marL="932688" indent="-18288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3"/>
          </p:nvPr>
        </p:nvSpPr>
        <p:spPr>
          <a:xfrm>
            <a:off x="4671060" y="2599266"/>
            <a:ext cx="3703320" cy="3378200"/>
          </a:xfrm>
        </p:spPr>
        <p:txBody>
          <a:bodyPr/>
          <a:lstStyle>
            <a:lvl2pPr marL="384048" indent="-182880">
              <a:buFont typeface="Wingdings" pitchFamily="2" charset="2"/>
              <a:buChar char="§"/>
              <a:defRPr/>
            </a:lvl2pPr>
            <a:lvl3pPr marL="566928" indent="-182880">
              <a:buFont typeface="Wingdings" pitchFamily="2" charset="2"/>
              <a:buChar char="§"/>
              <a:defRPr/>
            </a:lvl3pPr>
            <a:lvl4pPr marL="749808" indent="-182880">
              <a:buFont typeface="Wingdings" pitchFamily="2" charset="2"/>
              <a:buChar char="§"/>
              <a:defRPr/>
            </a:lvl4pPr>
            <a:lvl5pPr marL="932688" indent="-18288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9817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>
            <a:lvl2pPr marL="486918" indent="-285750">
              <a:buFont typeface="Wingdings" pitchFamily="2" charset="2"/>
              <a:buChar char="§"/>
              <a:defRPr/>
            </a:lvl2pPr>
            <a:lvl3pPr marL="669798" indent="-285750">
              <a:buFont typeface="Wingdings" pitchFamily="2" charset="2"/>
              <a:buChar char="§"/>
              <a:defRPr/>
            </a:lvl3pPr>
            <a:lvl4pPr marL="852678" indent="-285750">
              <a:buFont typeface="Wingdings" pitchFamily="2" charset="2"/>
              <a:buChar char="§"/>
              <a:defRPr/>
            </a:lvl4pPr>
            <a:lvl5pPr marL="1035558" indent="-28575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>
            <a:lvl2pPr marL="486918" indent="-285750">
              <a:buFont typeface="Wingdings" pitchFamily="2" charset="2"/>
              <a:buChar char="§"/>
              <a:defRPr/>
            </a:lvl2pPr>
            <a:lvl3pPr marL="669798" indent="-285750">
              <a:buFont typeface="Wingdings" pitchFamily="2" charset="2"/>
              <a:buChar char="§"/>
              <a:defRPr/>
            </a:lvl3pPr>
            <a:lvl4pPr marL="852678" indent="-285750">
              <a:buFont typeface="Wingdings" pitchFamily="2" charset="2"/>
              <a:buChar char="§"/>
              <a:defRPr/>
            </a:lvl4pPr>
            <a:lvl5pPr marL="1035558" indent="-28575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DBB3AD1B-2E13-4913-81E8-E9C795F3BBEA}" type="datetimeFigureOut">
              <a:rPr lang="en-GB" smtClean="0"/>
              <a:t>28/08/2018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A2BB7C48-22E7-4629-8CDE-9C6094DF22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DBB3AD1B-2E13-4913-81E8-E9C795F3BBEA}" type="datetimeFigureOut">
              <a:rPr lang="en-GB" smtClean="0"/>
              <a:t>28/08/2018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A2BB7C48-22E7-4629-8CDE-9C6094DF22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 marL="91440" indent="-91440">
              <a:buFont typeface="Wingdings" pitchFamily="2" charset="2"/>
              <a:buChar char="§"/>
              <a:defRPr/>
            </a:lvl1pPr>
            <a:lvl2pPr marL="384048" indent="-182880">
              <a:buFont typeface="Wingdings" pitchFamily="2" charset="2"/>
              <a:buChar char="§"/>
              <a:defRPr/>
            </a:lvl2pPr>
            <a:lvl3pPr marL="566928" indent="-182880">
              <a:buFont typeface="Wingdings" pitchFamily="2" charset="2"/>
              <a:buChar char="§"/>
              <a:defRPr/>
            </a:lvl3pPr>
            <a:lvl4pPr marL="749808" indent="-182880">
              <a:buFont typeface="Wingdings" pitchFamily="2" charset="2"/>
              <a:buChar char="§"/>
              <a:defRPr/>
            </a:lvl4pPr>
            <a:lvl5pPr marL="932688" indent="-18288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5734"/>
            <a:ext cx="75438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5400000">
            <a:off x="-3149235" y="3149235"/>
            <a:ext cx="6858000" cy="5595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 rot="5400000">
            <a:off x="-2855542" y="3411858"/>
            <a:ext cx="6857997" cy="342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 rot="5400000">
            <a:off x="-3411854" y="3411855"/>
            <a:ext cx="6857997" cy="342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>
    <p:push dir="u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rgbClr val="A1531E"/>
          </a:solidFill>
          <a:latin typeface="Open Sans" pitchFamily="34" charset="0"/>
          <a:ea typeface="Open Sans" pitchFamily="34" charset="0"/>
          <a:cs typeface="Open Sans" pitchFamily="34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Open Sans" pitchFamily="34" charset="0"/>
          <a:ea typeface="Open Sans" pitchFamily="34" charset="0"/>
          <a:cs typeface="Open Sans" pitchFamily="34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Open Sans" pitchFamily="34" charset="0"/>
          <a:ea typeface="Open Sans" pitchFamily="34" charset="0"/>
          <a:cs typeface="Open Sans" pitchFamily="34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Open Sans" pitchFamily="34" charset="0"/>
          <a:ea typeface="Open Sans" pitchFamily="34" charset="0"/>
          <a:cs typeface="Open Sans" pitchFamily="34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Open Sans" pitchFamily="34" charset="0"/>
          <a:ea typeface="Open Sans" pitchFamily="34" charset="0"/>
          <a:cs typeface="Open Sans" pitchFamily="34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Open Sans" pitchFamily="34" charset="0"/>
          <a:ea typeface="Open Sans" pitchFamily="34" charset="0"/>
          <a:cs typeface="Open Sans" pitchFamily="34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758952"/>
            <a:ext cx="8208912" cy="3566160"/>
          </a:xfrm>
        </p:spPr>
        <p:txBody>
          <a:bodyPr>
            <a:noAutofit/>
          </a:bodyPr>
          <a:lstStyle/>
          <a:p>
            <a:r>
              <a:rPr lang="en-GB" sz="6000" b="1" dirty="0" err="1"/>
              <a:t>Sut</a:t>
            </a:r>
            <a:r>
              <a:rPr lang="en-GB" sz="6000" b="1" dirty="0"/>
              <a:t> </a:t>
            </a:r>
            <a:r>
              <a:rPr lang="en-GB" sz="6000" b="1" dirty="0" err="1"/>
              <a:t>mae</a:t>
            </a:r>
            <a:r>
              <a:rPr lang="en-GB" sz="6000" b="1" dirty="0"/>
              <a:t> </a:t>
            </a:r>
            <a:r>
              <a:rPr lang="en-GB" sz="6000" b="1" dirty="0" err="1"/>
              <a:t>gwasanaeth</a:t>
            </a:r>
            <a:r>
              <a:rPr lang="en-GB" sz="6000" b="1" dirty="0"/>
              <a:t> </a:t>
            </a:r>
            <a:r>
              <a:rPr lang="en-GB" sz="6000" b="1" dirty="0" err="1"/>
              <a:t>cwsmeriaid</a:t>
            </a:r>
            <a:r>
              <a:rPr lang="en-GB" sz="6000" b="1" dirty="0"/>
              <a:t> </a:t>
            </a:r>
            <a:r>
              <a:rPr lang="en-GB" sz="6000" b="1" dirty="0" err="1"/>
              <a:t>yn</a:t>
            </a:r>
            <a:r>
              <a:rPr lang="en-GB" sz="6000" b="1" dirty="0"/>
              <a:t> </a:t>
            </a:r>
            <a:r>
              <a:rPr lang="en-GB" sz="6000" b="1" dirty="0" err="1"/>
              <a:t>gwahaniaethu</a:t>
            </a:r>
            <a:r>
              <a:rPr lang="en-GB" sz="6000" b="1" dirty="0"/>
              <a:t> </a:t>
            </a:r>
            <a:r>
              <a:rPr lang="en-GB" sz="6000" b="1" dirty="0" err="1"/>
              <a:t>ar</a:t>
            </a:r>
            <a:r>
              <a:rPr lang="en-GB" sz="6000" b="1" dirty="0"/>
              <a:t> draws </a:t>
            </a:r>
            <a:r>
              <a:rPr lang="en-GB" sz="6000" b="1" dirty="0" err="1"/>
              <a:t>gwahanol</a:t>
            </a:r>
            <a:r>
              <a:rPr lang="en-GB" sz="6000" b="1" dirty="0"/>
              <a:t> </a:t>
            </a:r>
            <a:r>
              <a:rPr lang="en-GB" sz="6000" b="1" dirty="0" err="1"/>
              <a:t>gyfryngau</a:t>
            </a:r>
            <a:r>
              <a:rPr lang="en-GB" sz="6000" b="1" dirty="0"/>
              <a:t>?</a:t>
            </a:r>
            <a:endParaRPr lang="en-GB" sz="6000" b="1" dirty="0"/>
          </a:p>
        </p:txBody>
      </p:sp>
    </p:spTree>
    <p:extLst>
      <p:ext uri="{BB962C8B-B14F-4D97-AF65-F5344CB8AC3E}">
        <p14:creationId xmlns:p14="http://schemas.microsoft.com/office/powerpoint/2010/main" val="51619971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err="1"/>
              <a:t>Hyd</a:t>
            </a:r>
            <a:r>
              <a:rPr lang="en-GB" dirty="0"/>
              <a:t> </a:t>
            </a:r>
            <a:r>
              <a:rPr lang="en-GB" dirty="0" err="1"/>
              <a:t>yma</a:t>
            </a:r>
            <a:r>
              <a:rPr lang="en-GB" dirty="0"/>
              <a:t>, </a:t>
            </a:r>
            <a:r>
              <a:rPr lang="en-GB" dirty="0" err="1"/>
              <a:t>rydym</a:t>
            </a:r>
            <a:r>
              <a:rPr lang="en-GB" dirty="0"/>
              <a:t> </a:t>
            </a:r>
            <a:r>
              <a:rPr lang="en-GB" dirty="0" err="1"/>
              <a:t>wedi</a:t>
            </a:r>
            <a:r>
              <a:rPr lang="en-GB" dirty="0"/>
              <a:t> </a:t>
            </a:r>
            <a:r>
              <a:rPr lang="en-GB" dirty="0" err="1"/>
              <a:t>edrych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agweddau</a:t>
            </a:r>
            <a:r>
              <a:rPr lang="en-GB" dirty="0"/>
              <a:t> </a:t>
            </a:r>
            <a:r>
              <a:rPr lang="en-GB" dirty="0" err="1"/>
              <a:t>amrywiol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wasanaeth</a:t>
            </a:r>
            <a:r>
              <a:rPr lang="en-GB" dirty="0"/>
              <a:t> </a:t>
            </a:r>
            <a:r>
              <a:rPr lang="en-GB" dirty="0" err="1"/>
              <a:t>cwsmeriaid</a:t>
            </a:r>
            <a:r>
              <a:rPr lang="en-GB" dirty="0"/>
              <a:t> a </a:t>
            </a:r>
            <a:r>
              <a:rPr lang="en-GB" dirty="0" err="1"/>
              <a:t>ddarperir</a:t>
            </a:r>
            <a:r>
              <a:rPr lang="en-GB" dirty="0"/>
              <a:t> </a:t>
            </a:r>
            <a:r>
              <a:rPr lang="en-GB" dirty="0" err="1"/>
              <a:t>gan</a:t>
            </a:r>
            <a:r>
              <a:rPr lang="en-GB" dirty="0"/>
              <a:t> </a:t>
            </a:r>
            <a:r>
              <a:rPr lang="en-GB" dirty="0" err="1"/>
              <a:t>sefydliadau</a:t>
            </a:r>
            <a:r>
              <a:rPr lang="en-GB" dirty="0"/>
              <a:t> </a:t>
            </a:r>
            <a:r>
              <a:rPr lang="en-GB" dirty="0" err="1"/>
              <a:t>twristiaeth</a:t>
            </a:r>
            <a:r>
              <a:rPr lang="en-GB" dirty="0"/>
              <a:t>. </a:t>
            </a:r>
          </a:p>
          <a:p>
            <a:endParaRPr lang="en-GB" dirty="0"/>
          </a:p>
          <a:p>
            <a:r>
              <a:rPr lang="en-GB" dirty="0" err="1"/>
              <a:t>Bu’r</a:t>
            </a:r>
            <a:r>
              <a:rPr lang="en-GB" dirty="0"/>
              <a:t> </a:t>
            </a:r>
            <a:r>
              <a:rPr lang="en-GB" dirty="0" err="1"/>
              <a:t>rhan</a:t>
            </a:r>
            <a:r>
              <a:rPr lang="en-GB" dirty="0"/>
              <a:t> </a:t>
            </a:r>
            <a:r>
              <a:rPr lang="en-GB" dirty="0" err="1"/>
              <a:t>fwyaf</a:t>
            </a:r>
            <a:r>
              <a:rPr lang="en-GB" dirty="0"/>
              <a:t> </a:t>
            </a:r>
            <a:r>
              <a:rPr lang="en-GB" dirty="0" err="1"/>
              <a:t>o’r</a:t>
            </a:r>
            <a:r>
              <a:rPr lang="en-GB" dirty="0"/>
              <a:t> </a:t>
            </a:r>
            <a:r>
              <a:rPr lang="en-GB" dirty="0" err="1"/>
              <a:t>hyn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ystyriaeth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digwydd</a:t>
            </a:r>
            <a:r>
              <a:rPr lang="en-GB" dirty="0"/>
              <a:t> ‘</a:t>
            </a:r>
            <a:r>
              <a:rPr lang="en-GB" dirty="0" err="1"/>
              <a:t>wyneb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wyneb</a:t>
            </a:r>
            <a:r>
              <a:rPr lang="en-GB" dirty="0"/>
              <a:t>’, </a:t>
            </a:r>
            <a:r>
              <a:rPr lang="en-GB" dirty="0" err="1"/>
              <a:t>sy’n</a:t>
            </a:r>
            <a:r>
              <a:rPr lang="en-GB" dirty="0"/>
              <a:t> </a:t>
            </a:r>
            <a:r>
              <a:rPr lang="en-GB" dirty="0" err="1"/>
              <a:t>cynnwys</a:t>
            </a:r>
            <a:r>
              <a:rPr lang="en-GB" dirty="0"/>
              <a:t> </a:t>
            </a:r>
            <a:r>
              <a:rPr lang="en-GB" dirty="0" err="1"/>
              <a:t>sgwrsio</a:t>
            </a:r>
            <a:r>
              <a:rPr lang="en-GB" dirty="0"/>
              <a:t> a </a:t>
            </a:r>
            <a:r>
              <a:rPr lang="en-GB" dirty="0" err="1"/>
              <a:t>rhyngweithio</a:t>
            </a:r>
            <a:r>
              <a:rPr lang="en-GB" dirty="0"/>
              <a:t> </a:t>
            </a:r>
            <a:r>
              <a:rPr lang="en-GB" dirty="0" err="1"/>
              <a:t>rhwng</a:t>
            </a:r>
            <a:r>
              <a:rPr lang="en-GB" dirty="0"/>
              <a:t> y </a:t>
            </a:r>
            <a:r>
              <a:rPr lang="en-GB" dirty="0" err="1"/>
              <a:t>cwsmer</a:t>
            </a:r>
            <a:r>
              <a:rPr lang="en-GB" dirty="0"/>
              <a:t> </a:t>
            </a:r>
            <a:r>
              <a:rPr lang="en-GB" dirty="0" err="1"/>
              <a:t>a’r</a:t>
            </a:r>
            <a:r>
              <a:rPr lang="en-GB" dirty="0"/>
              <a:t> </a:t>
            </a:r>
            <a:r>
              <a:rPr lang="en-GB" dirty="0" err="1"/>
              <a:t>cyflogeion</a:t>
            </a:r>
            <a:r>
              <a:rPr lang="en-GB" dirty="0"/>
              <a:t>. 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740" y="1934337"/>
            <a:ext cx="3474720" cy="3846576"/>
          </a:xfrm>
        </p:spPr>
      </p:pic>
    </p:spTree>
    <p:extLst>
      <p:ext uri="{BB962C8B-B14F-4D97-AF65-F5344CB8AC3E}">
        <p14:creationId xmlns:p14="http://schemas.microsoft.com/office/powerpoint/2010/main" val="2729027678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052736"/>
            <a:ext cx="3703320" cy="4816358"/>
          </a:xfrm>
        </p:spPr>
        <p:txBody>
          <a:bodyPr>
            <a:normAutofit fontScale="92500" lnSpcReduction="10000"/>
          </a:bodyPr>
          <a:lstStyle/>
          <a:p>
            <a:r>
              <a:rPr lang="en-GB" dirty="0" err="1"/>
              <a:t>Fodd</a:t>
            </a:r>
            <a:r>
              <a:rPr lang="en-GB" dirty="0"/>
              <a:t> </a:t>
            </a:r>
            <a:r>
              <a:rPr lang="en-GB" dirty="0" err="1"/>
              <a:t>bynnag</a:t>
            </a:r>
            <a:r>
              <a:rPr lang="en-GB" dirty="0"/>
              <a:t>,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dirty="0" err="1"/>
              <a:t>gwasanaeth</a:t>
            </a:r>
            <a:r>
              <a:rPr lang="en-GB" dirty="0"/>
              <a:t> </a:t>
            </a:r>
            <a:r>
              <a:rPr lang="en-GB" dirty="0" err="1"/>
              <a:t>cwsmeriaid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aml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cynnwys</a:t>
            </a:r>
            <a:r>
              <a:rPr lang="en-GB" dirty="0"/>
              <a:t> </a:t>
            </a:r>
            <a:r>
              <a:rPr lang="en-GB" dirty="0" err="1"/>
              <a:t>sefyllfaoedd</a:t>
            </a:r>
            <a:r>
              <a:rPr lang="en-GB" dirty="0"/>
              <a:t> </a:t>
            </a:r>
            <a:r>
              <a:rPr lang="en-GB" dirty="0" err="1"/>
              <a:t>lle</a:t>
            </a:r>
            <a:r>
              <a:rPr lang="en-GB" dirty="0"/>
              <a:t> </a:t>
            </a:r>
            <a:r>
              <a:rPr lang="en-GB" dirty="0" err="1"/>
              <a:t>nad</a:t>
            </a:r>
            <a:r>
              <a:rPr lang="en-GB" dirty="0"/>
              <a:t> </a:t>
            </a:r>
            <a:r>
              <a:rPr lang="en-GB" dirty="0" err="1"/>
              <a:t>yw’r</a:t>
            </a:r>
            <a:r>
              <a:rPr lang="en-GB" dirty="0"/>
              <a:t> </a:t>
            </a:r>
            <a:r>
              <a:rPr lang="en-GB" dirty="0" err="1"/>
              <a:t>cwsmer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siarad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uniongyrchol</a:t>
            </a:r>
            <a:r>
              <a:rPr lang="en-GB" dirty="0"/>
              <a:t>, ‘</a:t>
            </a:r>
            <a:r>
              <a:rPr lang="en-GB" dirty="0" err="1"/>
              <a:t>wyneb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wyneb</a:t>
            </a:r>
            <a:r>
              <a:rPr lang="en-GB" dirty="0"/>
              <a:t>’ ag </a:t>
            </a:r>
            <a:r>
              <a:rPr lang="en-GB" dirty="0" err="1"/>
              <a:t>aelod</a:t>
            </a:r>
            <a:r>
              <a:rPr lang="en-GB" dirty="0"/>
              <a:t> o staff o </a:t>
            </a:r>
            <a:r>
              <a:rPr lang="en-GB" dirty="0" err="1"/>
              <a:t>sefydliad</a:t>
            </a:r>
            <a:r>
              <a:rPr lang="en-GB" dirty="0"/>
              <a:t> </a:t>
            </a:r>
            <a:r>
              <a:rPr lang="en-GB" dirty="0" err="1"/>
              <a:t>twristiaeth</a:t>
            </a:r>
            <a:r>
              <a:rPr lang="en-GB" dirty="0"/>
              <a:t>. 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err="1"/>
              <a:t>Er</a:t>
            </a:r>
            <a:r>
              <a:rPr lang="en-GB" dirty="0"/>
              <a:t> </a:t>
            </a:r>
            <a:r>
              <a:rPr lang="en-GB" dirty="0" err="1" smtClean="0"/>
              <a:t>enghraifft</a:t>
            </a:r>
            <a:r>
              <a:rPr lang="en-GB" dirty="0" smtClean="0"/>
              <a:t>:</a:t>
            </a:r>
          </a:p>
          <a:p>
            <a:pPr lvl="1"/>
            <a:r>
              <a:rPr lang="en-GB" dirty="0" err="1" smtClean="0"/>
              <a:t>Gallai</a:t>
            </a:r>
            <a:r>
              <a:rPr lang="en-GB" dirty="0" smtClean="0"/>
              <a:t> </a:t>
            </a:r>
            <a:r>
              <a:rPr lang="en-GB" dirty="0" err="1"/>
              <a:t>cwsmer</a:t>
            </a:r>
            <a:r>
              <a:rPr lang="en-GB" dirty="0"/>
              <a:t> </a:t>
            </a:r>
            <a:r>
              <a:rPr lang="en-GB" dirty="0" err="1"/>
              <a:t>edrych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wefan</a:t>
            </a:r>
            <a:r>
              <a:rPr lang="en-GB" dirty="0"/>
              <a:t> </a:t>
            </a:r>
            <a:r>
              <a:rPr lang="en-GB" dirty="0" err="1"/>
              <a:t>sefydliad</a:t>
            </a:r>
            <a:r>
              <a:rPr lang="en-GB" dirty="0"/>
              <a:t> am </a:t>
            </a:r>
            <a:r>
              <a:rPr lang="en-GB" dirty="0" err="1"/>
              <a:t>wybodaeth</a:t>
            </a:r>
            <a:r>
              <a:rPr lang="en-GB" dirty="0"/>
              <a:t> </a:t>
            </a:r>
            <a:endParaRPr lang="en-GB" dirty="0" smtClean="0"/>
          </a:p>
          <a:p>
            <a:pPr marL="201168" lvl="1" indent="0">
              <a:buNone/>
            </a:pPr>
            <a:endParaRPr lang="en-GB" dirty="0" smtClean="0"/>
          </a:p>
          <a:p>
            <a:pPr lvl="1"/>
            <a:r>
              <a:rPr lang="en-GB" dirty="0" err="1" smtClean="0"/>
              <a:t>Gallai</a:t>
            </a:r>
            <a:r>
              <a:rPr lang="en-GB" dirty="0" smtClean="0"/>
              <a:t> </a:t>
            </a:r>
            <a:r>
              <a:rPr lang="en-GB" dirty="0" err="1"/>
              <a:t>cwsmer</a:t>
            </a:r>
            <a:r>
              <a:rPr lang="en-GB" dirty="0"/>
              <a:t> </a:t>
            </a:r>
            <a:r>
              <a:rPr lang="en-GB" dirty="0" err="1"/>
              <a:t>ddefnyddio’r</a:t>
            </a:r>
            <a:r>
              <a:rPr lang="en-GB" dirty="0"/>
              <a:t> </a:t>
            </a:r>
            <a:r>
              <a:rPr lang="en-GB" dirty="0" err="1"/>
              <a:t>ffôn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drefnu</a:t>
            </a:r>
            <a:r>
              <a:rPr lang="en-GB" dirty="0"/>
              <a:t> </a:t>
            </a:r>
            <a:r>
              <a:rPr lang="en-GB" dirty="0" err="1"/>
              <a:t>bwrdd</a:t>
            </a:r>
            <a:r>
              <a:rPr lang="en-GB" dirty="0"/>
              <a:t> </a:t>
            </a:r>
            <a:r>
              <a:rPr lang="en-GB" dirty="0" err="1"/>
              <a:t>mewn</a:t>
            </a:r>
            <a:r>
              <a:rPr lang="en-GB" dirty="0"/>
              <a:t> </a:t>
            </a:r>
            <a:r>
              <a:rPr lang="en-GB" dirty="0" err="1" smtClean="0"/>
              <a:t>bwyty</a:t>
            </a:r>
            <a:endParaRPr lang="en-GB" dirty="0" smtClean="0"/>
          </a:p>
          <a:p>
            <a:pPr marL="201168" lvl="1" indent="0">
              <a:buNone/>
            </a:pPr>
            <a:endParaRPr lang="en-GB" dirty="0" smtClean="0"/>
          </a:p>
          <a:p>
            <a:pPr lvl="1"/>
            <a:r>
              <a:rPr lang="en-GB" dirty="0" err="1" smtClean="0"/>
              <a:t>Gallai</a:t>
            </a:r>
            <a:r>
              <a:rPr lang="en-GB" dirty="0" smtClean="0"/>
              <a:t> </a:t>
            </a:r>
            <a:r>
              <a:rPr lang="en-GB" dirty="0" err="1"/>
              <a:t>cwsmer</a:t>
            </a:r>
            <a:r>
              <a:rPr lang="en-GB" dirty="0"/>
              <a:t> </a:t>
            </a:r>
            <a:r>
              <a:rPr lang="en-GB" dirty="0" err="1"/>
              <a:t>ddefnyddio</a:t>
            </a:r>
            <a:r>
              <a:rPr lang="en-GB" dirty="0"/>
              <a:t> </a:t>
            </a:r>
            <a:r>
              <a:rPr lang="en-GB" dirty="0" err="1"/>
              <a:t>ap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gael</a:t>
            </a:r>
            <a:r>
              <a:rPr lang="en-GB" dirty="0"/>
              <a:t> </a:t>
            </a:r>
            <a:r>
              <a:rPr lang="en-GB" dirty="0" err="1"/>
              <a:t>gwybod</a:t>
            </a:r>
            <a:r>
              <a:rPr lang="en-GB" dirty="0"/>
              <a:t> am </a:t>
            </a:r>
            <a:r>
              <a:rPr lang="en-GB" dirty="0" err="1"/>
              <a:t>amserau</a:t>
            </a:r>
            <a:r>
              <a:rPr lang="en-GB" dirty="0"/>
              <a:t> </a:t>
            </a:r>
            <a:r>
              <a:rPr lang="en-GB" dirty="0" err="1"/>
              <a:t>agor</a:t>
            </a:r>
            <a:r>
              <a:rPr lang="en-GB" dirty="0"/>
              <a:t> </a:t>
            </a:r>
            <a:r>
              <a:rPr lang="en-GB" dirty="0" err="1"/>
              <a:t>atyniad</a:t>
            </a:r>
            <a:r>
              <a:rPr lang="en-GB" dirty="0"/>
              <a:t> 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4075" y="2496775"/>
            <a:ext cx="3702050" cy="2721700"/>
          </a:xfrm>
        </p:spPr>
      </p:pic>
    </p:spTree>
    <p:extLst>
      <p:ext uri="{BB962C8B-B14F-4D97-AF65-F5344CB8AC3E}">
        <p14:creationId xmlns:p14="http://schemas.microsoft.com/office/powerpoint/2010/main" val="112966579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25" y="2156861"/>
            <a:ext cx="3703638" cy="3401528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2924943"/>
            <a:ext cx="3703320" cy="2944151"/>
          </a:xfrm>
        </p:spPr>
        <p:txBody>
          <a:bodyPr/>
          <a:lstStyle/>
          <a:p>
            <a:r>
              <a:rPr lang="en-GB" dirty="0"/>
              <a:t>Felly </a:t>
            </a:r>
            <a:r>
              <a:rPr lang="en-GB" dirty="0" err="1"/>
              <a:t>nid</a:t>
            </a:r>
            <a:r>
              <a:rPr lang="en-GB" dirty="0"/>
              <a:t> ‘</a:t>
            </a:r>
            <a:r>
              <a:rPr lang="en-GB" dirty="0" err="1"/>
              <a:t>wyneb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wyneb</a:t>
            </a:r>
            <a:r>
              <a:rPr lang="en-GB" dirty="0"/>
              <a:t>’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unig</a:t>
            </a:r>
            <a:r>
              <a:rPr lang="en-GB" dirty="0"/>
              <a:t> y </a:t>
            </a:r>
            <a:r>
              <a:rPr lang="en-GB" dirty="0" err="1"/>
              <a:t>darperir</a:t>
            </a:r>
            <a:r>
              <a:rPr lang="en-GB" dirty="0"/>
              <a:t> </a:t>
            </a:r>
            <a:r>
              <a:rPr lang="en-GB" dirty="0" err="1"/>
              <a:t>gwasanaeth</a:t>
            </a:r>
            <a:r>
              <a:rPr lang="en-GB" dirty="0"/>
              <a:t> </a:t>
            </a:r>
            <a:r>
              <a:rPr lang="en-GB" dirty="0" err="1"/>
              <a:t>cwsmeriaid</a:t>
            </a:r>
            <a:r>
              <a:rPr lang="en-GB" dirty="0"/>
              <a:t>; </a:t>
            </a:r>
            <a:r>
              <a:rPr lang="en-GB" dirty="0" err="1"/>
              <a:t>caiff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ddarparu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draws </a:t>
            </a:r>
            <a:r>
              <a:rPr lang="en-GB" dirty="0" err="1"/>
              <a:t>gwahanol</a:t>
            </a:r>
            <a:r>
              <a:rPr lang="en-GB" dirty="0"/>
              <a:t> </a:t>
            </a:r>
            <a:r>
              <a:rPr lang="en-GB" dirty="0" err="1"/>
              <a:t>gyfryngau</a:t>
            </a:r>
            <a:r>
              <a:rPr lang="en-GB" dirty="0"/>
              <a:t>, a </a:t>
            </a:r>
            <a:r>
              <a:rPr lang="en-GB" dirty="0" err="1"/>
              <a:t>gallai</a:t>
            </a:r>
            <a:r>
              <a:rPr lang="en-GB" dirty="0"/>
              <a:t> </a:t>
            </a:r>
            <a:r>
              <a:rPr lang="en-GB" dirty="0" err="1"/>
              <a:t>hyn</a:t>
            </a:r>
            <a:r>
              <a:rPr lang="en-GB" dirty="0"/>
              <a:t> </a:t>
            </a:r>
            <a:r>
              <a:rPr lang="en-GB" dirty="0" err="1"/>
              <a:t>effeithio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y math o </a:t>
            </a:r>
            <a:r>
              <a:rPr lang="en-GB" dirty="0" err="1"/>
              <a:t>wasanaeth</a:t>
            </a:r>
            <a:r>
              <a:rPr lang="en-GB" dirty="0"/>
              <a:t> y </a:t>
            </a:r>
            <a:r>
              <a:rPr lang="en-GB" dirty="0" err="1"/>
              <a:t>bydd</a:t>
            </a:r>
            <a:r>
              <a:rPr lang="en-GB" dirty="0"/>
              <a:t> y </a:t>
            </a:r>
            <a:r>
              <a:rPr lang="en-GB" dirty="0" err="1"/>
              <a:t>cwsmer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gael</a:t>
            </a:r>
            <a:r>
              <a:rPr lang="en-GB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70145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amlwg</a:t>
            </a:r>
            <a:r>
              <a:rPr lang="en-GB" dirty="0"/>
              <a:t>, pan </a:t>
            </a:r>
            <a:r>
              <a:rPr lang="en-GB" dirty="0" err="1"/>
              <a:t>ddarperir</a:t>
            </a:r>
            <a:r>
              <a:rPr lang="en-GB" dirty="0"/>
              <a:t> </a:t>
            </a:r>
            <a:r>
              <a:rPr lang="en-GB" dirty="0" err="1"/>
              <a:t>gwasanaeth</a:t>
            </a:r>
            <a:r>
              <a:rPr lang="en-GB" dirty="0"/>
              <a:t> </a:t>
            </a:r>
            <a:r>
              <a:rPr lang="en-GB" dirty="0" err="1"/>
              <a:t>cwsmeriaid</a:t>
            </a:r>
            <a:r>
              <a:rPr lang="en-GB" dirty="0"/>
              <a:t> </a:t>
            </a:r>
            <a:r>
              <a:rPr lang="en-GB" dirty="0" err="1"/>
              <a:t>wyneb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wyneb</a:t>
            </a:r>
            <a:r>
              <a:rPr lang="en-GB" dirty="0"/>
              <a:t>, </a:t>
            </a:r>
            <a:r>
              <a:rPr lang="en-GB" dirty="0" err="1"/>
              <a:t>mae’n</a:t>
            </a:r>
            <a:r>
              <a:rPr lang="en-GB" dirty="0"/>
              <a:t> haws </a:t>
            </a:r>
            <a:r>
              <a:rPr lang="en-GB" dirty="0" err="1"/>
              <a:t>cyfarch</a:t>
            </a:r>
            <a:r>
              <a:rPr lang="en-GB" dirty="0"/>
              <a:t> y </a:t>
            </a:r>
            <a:r>
              <a:rPr lang="en-GB" dirty="0" err="1"/>
              <a:t>cwsmer</a:t>
            </a:r>
            <a:r>
              <a:rPr lang="en-GB" dirty="0"/>
              <a:t>, </a:t>
            </a:r>
            <a:r>
              <a:rPr lang="en-GB" dirty="0" err="1"/>
              <a:t>magu</a:t>
            </a:r>
            <a:r>
              <a:rPr lang="en-GB" dirty="0"/>
              <a:t> </a:t>
            </a:r>
            <a:r>
              <a:rPr lang="en-GB" dirty="0" err="1"/>
              <a:t>cydberthynas</a:t>
            </a:r>
            <a:r>
              <a:rPr lang="en-GB" dirty="0"/>
              <a:t> ac </a:t>
            </a:r>
            <a:r>
              <a:rPr lang="en-GB" dirty="0" err="1"/>
              <a:t>adnabod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anghenion</a:t>
            </a:r>
            <a:r>
              <a:rPr lang="en-GB" dirty="0"/>
              <a:t>, </a:t>
            </a:r>
            <a:r>
              <a:rPr lang="en-GB" dirty="0" err="1"/>
              <a:t>ond</a:t>
            </a:r>
            <a:r>
              <a:rPr lang="en-GB" dirty="0"/>
              <a:t> </a:t>
            </a:r>
            <a:r>
              <a:rPr lang="en-GB" dirty="0" err="1"/>
              <a:t>efallai</a:t>
            </a:r>
            <a:r>
              <a:rPr lang="en-GB" dirty="0"/>
              <a:t> </a:t>
            </a:r>
            <a:r>
              <a:rPr lang="en-GB" dirty="0" err="1"/>
              <a:t>bydd</a:t>
            </a:r>
            <a:r>
              <a:rPr lang="en-GB" dirty="0"/>
              <a:t> </a:t>
            </a:r>
            <a:r>
              <a:rPr lang="en-GB" dirty="0" err="1"/>
              <a:t>sefydliadau</a:t>
            </a:r>
            <a:r>
              <a:rPr lang="en-GB" dirty="0"/>
              <a:t> </a:t>
            </a:r>
            <a:r>
              <a:rPr lang="en-GB" dirty="0" err="1"/>
              <a:t>twristiaeth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dewis</a:t>
            </a:r>
            <a:r>
              <a:rPr lang="en-GB" dirty="0"/>
              <a:t> </a:t>
            </a:r>
            <a:r>
              <a:rPr lang="en-GB" dirty="0" err="1"/>
              <a:t>defnyddio</a:t>
            </a:r>
            <a:r>
              <a:rPr lang="en-GB" dirty="0"/>
              <a:t> </a:t>
            </a:r>
            <a:r>
              <a:rPr lang="en-GB" dirty="0" err="1"/>
              <a:t>cyfryngau</a:t>
            </a:r>
            <a:r>
              <a:rPr lang="en-GB" dirty="0"/>
              <a:t> </a:t>
            </a:r>
            <a:r>
              <a:rPr lang="en-GB" dirty="0" err="1"/>
              <a:t>eraill</a:t>
            </a:r>
            <a:r>
              <a:rPr lang="en-GB" dirty="0"/>
              <a:t> am </a:t>
            </a:r>
            <a:r>
              <a:rPr lang="en-GB" dirty="0" err="1"/>
              <a:t>nifer</a:t>
            </a:r>
            <a:r>
              <a:rPr lang="en-GB" dirty="0"/>
              <a:t> o </a:t>
            </a:r>
            <a:r>
              <a:rPr lang="en-GB" dirty="0" err="1"/>
              <a:t>resymau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yr</a:t>
            </a:r>
            <a:r>
              <a:rPr lang="en-GB" dirty="0"/>
              <a:t> </a:t>
            </a:r>
            <a:r>
              <a:rPr lang="en-GB" dirty="0" err="1"/>
              <a:t>adran</a:t>
            </a:r>
            <a:r>
              <a:rPr lang="en-GB" dirty="0"/>
              <a:t> hon, </a:t>
            </a:r>
            <a:r>
              <a:rPr lang="en-GB" dirty="0" err="1"/>
              <a:t>byddwn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ystyried</a:t>
            </a:r>
            <a:r>
              <a:rPr lang="en-GB" dirty="0"/>
              <a:t> </a:t>
            </a:r>
            <a:r>
              <a:rPr lang="en-GB" dirty="0" err="1"/>
              <a:t>sut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dirty="0" err="1"/>
              <a:t>gwasanaeth</a:t>
            </a:r>
            <a:r>
              <a:rPr lang="en-GB" dirty="0"/>
              <a:t> </a:t>
            </a:r>
            <a:r>
              <a:rPr lang="en-GB" dirty="0" err="1"/>
              <a:t>cwsmeriaid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gwahaniaethu</a:t>
            </a:r>
            <a:r>
              <a:rPr lang="en-GB" dirty="0"/>
              <a:t>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caiff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ddarparu</a:t>
            </a:r>
            <a:r>
              <a:rPr lang="en-GB" dirty="0"/>
              <a:t> </a:t>
            </a:r>
            <a:r>
              <a:rPr lang="en-GB" dirty="0" err="1"/>
              <a:t>wyneb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wyneb</a:t>
            </a:r>
            <a:r>
              <a:rPr lang="en-GB" dirty="0"/>
              <a:t>, </a:t>
            </a:r>
            <a:r>
              <a:rPr lang="en-GB" dirty="0" err="1"/>
              <a:t>dros</a:t>
            </a:r>
            <a:r>
              <a:rPr lang="en-GB" dirty="0"/>
              <a:t> y </a:t>
            </a:r>
            <a:r>
              <a:rPr lang="en-GB" dirty="0" err="1"/>
              <a:t>ffôn</a:t>
            </a:r>
            <a:r>
              <a:rPr lang="en-GB" dirty="0"/>
              <a:t> </a:t>
            </a:r>
            <a:r>
              <a:rPr lang="en-GB" dirty="0" err="1"/>
              <a:t>neu</a:t>
            </a:r>
            <a:r>
              <a:rPr lang="en-GB" dirty="0"/>
              <a:t> </a:t>
            </a:r>
            <a:r>
              <a:rPr lang="en-GB" dirty="0" err="1"/>
              <a:t>drwy</a:t>
            </a:r>
            <a:r>
              <a:rPr lang="en-GB" dirty="0"/>
              <a:t> </a:t>
            </a:r>
            <a:r>
              <a:rPr lang="en-GB" dirty="0" err="1"/>
              <a:t>fodd</a:t>
            </a:r>
            <a:r>
              <a:rPr lang="en-GB" dirty="0"/>
              <a:t> </a:t>
            </a:r>
            <a:r>
              <a:rPr lang="en-GB" dirty="0" err="1"/>
              <a:t>ar-lein</a:t>
            </a:r>
            <a:r>
              <a:rPr lang="en-GB" dirty="0"/>
              <a:t> </a:t>
            </a:r>
            <a:r>
              <a:rPr lang="en-GB" dirty="0" err="1"/>
              <a:t>neu</a:t>
            </a:r>
            <a:r>
              <a:rPr lang="en-GB" dirty="0"/>
              <a:t> </a:t>
            </a:r>
            <a:r>
              <a:rPr lang="en-GB" dirty="0" err="1"/>
              <a:t>electronig</a:t>
            </a:r>
            <a:r>
              <a:rPr lang="en-GB" dirty="0"/>
              <a:t>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4075" y="2470534"/>
            <a:ext cx="3702050" cy="2774182"/>
          </a:xfrm>
        </p:spPr>
      </p:pic>
    </p:spTree>
    <p:extLst>
      <p:ext uri="{BB962C8B-B14F-4D97-AF65-F5344CB8AC3E}">
        <p14:creationId xmlns:p14="http://schemas.microsoft.com/office/powerpoint/2010/main" val="38629234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Tourism">
      <a:dk1>
        <a:srgbClr val="000000"/>
      </a:dk1>
      <a:lt1>
        <a:srgbClr val="FFFFFF"/>
      </a:lt1>
      <a:dk2>
        <a:srgbClr val="A1531E"/>
      </a:dk2>
      <a:lt2>
        <a:srgbClr val="EEECE1"/>
      </a:lt2>
      <a:accent1>
        <a:srgbClr val="A1531E"/>
      </a:accent1>
      <a:accent2>
        <a:srgbClr val="DA7836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tourism</Template>
  <TotalTime>33</TotalTime>
  <Words>228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Retrospect</vt:lpstr>
      <vt:lpstr>Sut mae gwasanaeth cwsmeriaid yn gwahaniaethu ar draws gwahanol gyfryngau?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does customer service differ across different mediums?</dc:title>
  <dc:creator>Windows User</dc:creator>
  <cp:lastModifiedBy>Windows User</cp:lastModifiedBy>
  <cp:revision>2</cp:revision>
  <dcterms:created xsi:type="dcterms:W3CDTF">2018-08-27T09:06:50Z</dcterms:created>
  <dcterms:modified xsi:type="dcterms:W3CDTF">2018-08-28T11:56:11Z</dcterms:modified>
</cp:coreProperties>
</file>